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88" r:id="rId3"/>
    <p:sldId id="408" r:id="rId4"/>
    <p:sldId id="409" r:id="rId5"/>
    <p:sldId id="410" r:id="rId6"/>
    <p:sldId id="411" r:id="rId7"/>
    <p:sldId id="413" r:id="rId8"/>
    <p:sldId id="414" r:id="rId9"/>
    <p:sldId id="257" r:id="rId10"/>
    <p:sldId id="258" r:id="rId11"/>
    <p:sldId id="260" r:id="rId12"/>
    <p:sldId id="261" r:id="rId13"/>
    <p:sldId id="262" r:id="rId14"/>
    <p:sldId id="427" r:id="rId15"/>
    <p:sldId id="428" r:id="rId16"/>
    <p:sldId id="429" r:id="rId17"/>
    <p:sldId id="430" r:id="rId18"/>
    <p:sldId id="431" r:id="rId19"/>
    <p:sldId id="263" r:id="rId20"/>
    <p:sldId id="259" r:id="rId21"/>
    <p:sldId id="264" r:id="rId22"/>
    <p:sldId id="265" r:id="rId23"/>
    <p:sldId id="266" r:id="rId24"/>
    <p:sldId id="267" r:id="rId25"/>
    <p:sldId id="272" r:id="rId26"/>
    <p:sldId id="273" r:id="rId27"/>
    <p:sldId id="385" r:id="rId28"/>
    <p:sldId id="386" r:id="rId29"/>
    <p:sldId id="389" r:id="rId30"/>
    <p:sldId id="390" r:id="rId31"/>
    <p:sldId id="393" r:id="rId32"/>
    <p:sldId id="276" r:id="rId33"/>
    <p:sldId id="278" r:id="rId34"/>
    <p:sldId id="279" r:id="rId35"/>
    <p:sldId id="396" r:id="rId36"/>
    <p:sldId id="282" r:id="rId37"/>
    <p:sldId id="284" r:id="rId38"/>
    <p:sldId id="287" r:id="rId39"/>
    <p:sldId id="405" r:id="rId40"/>
    <p:sldId id="407" r:id="rId41"/>
    <p:sldId id="290" r:id="rId42"/>
    <p:sldId id="291" r:id="rId43"/>
    <p:sldId id="292" r:id="rId44"/>
    <p:sldId id="297" r:id="rId45"/>
    <p:sldId id="298" r:id="rId46"/>
    <p:sldId id="299" r:id="rId47"/>
    <p:sldId id="303" r:id="rId48"/>
    <p:sldId id="304" r:id="rId49"/>
    <p:sldId id="306" r:id="rId50"/>
    <p:sldId id="418" r:id="rId51"/>
    <p:sldId id="420" r:id="rId52"/>
    <p:sldId id="308" r:id="rId53"/>
    <p:sldId id="309" r:id="rId54"/>
    <p:sldId id="310" r:id="rId55"/>
    <p:sldId id="311" r:id="rId56"/>
    <p:sldId id="415" r:id="rId57"/>
    <p:sldId id="400" r:id="rId58"/>
    <p:sldId id="312" r:id="rId59"/>
    <p:sldId id="315" r:id="rId60"/>
    <p:sldId id="403" r:id="rId61"/>
    <p:sldId id="316" r:id="rId62"/>
    <p:sldId id="323" r:id="rId63"/>
    <p:sldId id="326" r:id="rId64"/>
    <p:sldId id="335" r:id="rId65"/>
    <p:sldId id="339" r:id="rId66"/>
    <p:sldId id="340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CE635-7FFC-44FB-81DB-C66FDD8CD60D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A2B40-7739-4952-830C-78B82E500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CA7-855D-4F66-895F-C5F69E4C45FB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7D2-85D8-4A4D-A55A-A5E0F39297FE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C489-EC54-4B03-BE06-053FB808ADD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54A2-BCC7-4214-96F3-2BF17761384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24FA-8E05-4F84-9B75-321DFFFB88C4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3356-CD4E-44EB-AFF7-DA429BE555D8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0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B2B4-B49D-4A85-A9FE-44DBF745DA4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C031-A5DE-4224-8E7A-2839C7EC4F46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7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6631-6FB1-4CF0-AE04-876124910EE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25E5-552B-43BF-9F99-CE193442767A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B8A3-E873-47E1-A192-F71B47CDB4DC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3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FF543-9247-4D0C-B460-7C72BC1DA00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C862-E090-4F54-A3F4-D6EEB8CBF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7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jpeg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44" y="589703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58F6D-411A-15E4-027E-4A2A64A872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26" y="994299"/>
            <a:ext cx="6826928" cy="5120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1FAA1F-C74C-F98C-82A8-F014B918DA9B}"/>
              </a:ext>
            </a:extLst>
          </p:cNvPr>
          <p:cNvSpPr txBox="1"/>
          <p:nvPr/>
        </p:nvSpPr>
        <p:spPr>
          <a:xfrm>
            <a:off x="967665" y="6114496"/>
            <a:ext cx="410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Hershey 2022 started cold and wet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45008-251A-327E-519D-80FD64A9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1012-4C41-AFE5-EFB2-2C62AA34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0630" y="1461071"/>
            <a:ext cx="3482268" cy="3005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3625B-1D2B-E7AD-FA84-76065406B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377" y="1312727"/>
            <a:ext cx="3781641" cy="3482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D7FF58-4E40-3102-B5F2-B81F40F1BE4F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8E220-9D6C-D753-2A08-454B51F9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 car parked on the side of the road&#10;&#10;Description automatically generated with low confidence">
            <a:extLst>
              <a:ext uri="{FF2B5EF4-FFF2-40B4-BE49-F238E27FC236}">
                <a16:creationId xmlns:a16="http://schemas.microsoft.com/office/drawing/2014/main" id="{377D97E1-89A8-F491-BF8D-C992B5A136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90" y="4308550"/>
            <a:ext cx="3346606" cy="1791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89BF0-9592-DF57-0808-C3B7EC09ABD4}"/>
              </a:ext>
            </a:extLst>
          </p:cNvPr>
          <p:cNvSpPr txBox="1"/>
          <p:nvPr/>
        </p:nvSpPr>
        <p:spPr>
          <a:xfrm>
            <a:off x="1376039" y="1445892"/>
            <a:ext cx="2012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1933 Brewster Ford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9E67B3-8F49-6D1B-63F4-ACB76E2AFD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29795" y="4461413"/>
            <a:ext cx="1534339" cy="1485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9C8E9-3FE6-D59B-7D39-BF1A14A47FF4}"/>
              </a:ext>
            </a:extLst>
          </p:cNvPr>
          <p:cNvSpPr txBox="1"/>
          <p:nvPr/>
        </p:nvSpPr>
        <p:spPr>
          <a:xfrm>
            <a:off x="5343561" y="4887430"/>
            <a:ext cx="186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Ca 1928 Lafayette</a:t>
            </a:r>
          </a:p>
        </p:txBody>
      </p:sp>
    </p:spTree>
    <p:extLst>
      <p:ext uri="{BB962C8B-B14F-4D97-AF65-F5344CB8AC3E}">
        <p14:creationId xmlns:p14="http://schemas.microsoft.com/office/powerpoint/2010/main" val="296778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4C4B5-A125-90BB-330C-A1D2D1C2C8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285" y="2745192"/>
            <a:ext cx="4687330" cy="35154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43F5C-4858-D6BB-91E6-928D0BC7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A1D41-8B36-B5D7-014C-D67EB89FAA96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354F0-B0A8-5B1F-207A-E4FB04A4B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25" y="1368473"/>
            <a:ext cx="3763251" cy="2822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8738A-F68D-3E86-E8B3-9875A125C52E}"/>
              </a:ext>
            </a:extLst>
          </p:cNvPr>
          <p:cNvSpPr txBox="1"/>
          <p:nvPr/>
        </p:nvSpPr>
        <p:spPr>
          <a:xfrm>
            <a:off x="659167" y="4305670"/>
            <a:ext cx="2403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1912 Cartercar, friction drive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67BDF-B254-DBDC-FAC6-1B8B2E17216B}"/>
              </a:ext>
            </a:extLst>
          </p:cNvPr>
          <p:cNvSpPr txBox="1"/>
          <p:nvPr/>
        </p:nvSpPr>
        <p:spPr>
          <a:xfrm>
            <a:off x="7399537" y="2341753"/>
            <a:ext cx="121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2844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1C880-7655-F396-17C8-05D0196E2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393" y="944160"/>
            <a:ext cx="3983114" cy="2987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863A2-74E2-BA45-5700-8A58E3113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82" y="2949606"/>
            <a:ext cx="4660775" cy="34955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1031F-6D17-6AB9-79D3-1449C355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BB309-9CFE-4398-F8D1-B92F8EB51052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7FE49-7853-5940-8CB0-2B71C255AFDE}"/>
              </a:ext>
            </a:extLst>
          </p:cNvPr>
          <p:cNvSpPr txBox="1"/>
          <p:nvPr/>
        </p:nvSpPr>
        <p:spPr>
          <a:xfrm>
            <a:off x="807868" y="2539014"/>
            <a:ext cx="24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Divco Model H Milk Truck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71DAC-1CA0-E83B-BF70-543D61D3ED43}"/>
              </a:ext>
            </a:extLst>
          </p:cNvPr>
          <p:cNvSpPr txBox="1"/>
          <p:nvPr/>
        </p:nvSpPr>
        <p:spPr>
          <a:xfrm>
            <a:off x="5965794" y="4128117"/>
            <a:ext cx="2483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1963 Facel Vega Facel II</a:t>
            </a:r>
          </a:p>
          <a:p>
            <a:pPr algn="l"/>
            <a:r>
              <a:rPr lang="en-US" sz="1400" dirty="0"/>
              <a:t>Equipped with a Chrysler 383 CID V8</a:t>
            </a:r>
          </a:p>
        </p:txBody>
      </p:sp>
    </p:spTree>
    <p:extLst>
      <p:ext uri="{BB962C8B-B14F-4D97-AF65-F5344CB8AC3E}">
        <p14:creationId xmlns:p14="http://schemas.microsoft.com/office/powerpoint/2010/main" val="60905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4" name="Picture 3" descr="A picture containing car&#10;&#10;Description automatically generated">
            <a:extLst>
              <a:ext uri="{FF2B5EF4-FFF2-40B4-BE49-F238E27FC236}">
                <a16:creationId xmlns:a16="http://schemas.microsoft.com/office/drawing/2014/main" id="{EBF2A2F8-07AD-3E1F-4892-1E72DE7A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87" y="1231894"/>
            <a:ext cx="6364737" cy="50513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37CB7-40F5-6FB5-05FF-187F9797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D554E-82C1-BAEE-AF54-D299C43BE981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F3561-8196-B37E-D7F7-2C73D1982C1F}"/>
              </a:ext>
            </a:extLst>
          </p:cNvPr>
          <p:cNvSpPr txBox="1"/>
          <p:nvPr/>
        </p:nvSpPr>
        <p:spPr>
          <a:xfrm>
            <a:off x="7244179" y="1331650"/>
            <a:ext cx="16007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Bo Ritchie Roadster</a:t>
            </a:r>
          </a:p>
          <a:p>
            <a:pPr algn="l"/>
            <a:r>
              <a:rPr lang="en-US" sz="1400" dirty="0"/>
              <a:t>Built in 1954</a:t>
            </a:r>
          </a:p>
          <a:p>
            <a:pPr algn="l"/>
            <a:r>
              <a:rPr lang="en-US" sz="1400" dirty="0"/>
              <a:t>1931 Chrysler body, 1940 Ford chassis</a:t>
            </a:r>
          </a:p>
        </p:txBody>
      </p:sp>
    </p:spTree>
    <p:extLst>
      <p:ext uri="{BB962C8B-B14F-4D97-AF65-F5344CB8AC3E}">
        <p14:creationId xmlns:p14="http://schemas.microsoft.com/office/powerpoint/2010/main" val="195182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A0F6A-A7FA-1680-E683-CF9E82708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67" y="1367162"/>
            <a:ext cx="4008100" cy="304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7B6162-BA04-993E-7135-37ED4E5B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796" y="3478221"/>
            <a:ext cx="4279037" cy="26762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02D17-3DFD-34CB-010D-B9A617F4A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770" y="2872320"/>
            <a:ext cx="1615735" cy="12118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474F2-BB54-957B-049E-5AF8FA49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BEBCD-76A2-388F-74A5-A6973AB168A7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13FD5-28F1-F599-9867-3492FAB609BB}"/>
              </a:ext>
            </a:extLst>
          </p:cNvPr>
          <p:cNvSpPr txBox="1"/>
          <p:nvPr/>
        </p:nvSpPr>
        <p:spPr>
          <a:xfrm>
            <a:off x="5524045" y="3098307"/>
            <a:ext cx="21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1948 Hillman Minx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A94B4-3561-C4D6-B5CD-E52560C23B1A}"/>
              </a:ext>
            </a:extLst>
          </p:cNvPr>
          <p:cNvSpPr txBox="1"/>
          <p:nvPr/>
        </p:nvSpPr>
        <p:spPr>
          <a:xfrm>
            <a:off x="534880" y="4526344"/>
            <a:ext cx="2341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1928 Pierce-Arrow Model 81</a:t>
            </a:r>
          </a:p>
        </p:txBody>
      </p:sp>
    </p:spTree>
    <p:extLst>
      <p:ext uri="{BB962C8B-B14F-4D97-AF65-F5344CB8AC3E}">
        <p14:creationId xmlns:p14="http://schemas.microsoft.com/office/powerpoint/2010/main" val="51792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26F5-CF4B-60BD-5573-B21FAE77E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462" y="3446755"/>
            <a:ext cx="3781888" cy="2836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820D3-967A-8E62-D8DA-59A0EE6DD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8" y="1280604"/>
            <a:ext cx="4400365" cy="3300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21876-33A6-85E0-28B6-D89FC0D86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846" y="1056443"/>
            <a:ext cx="1389357" cy="10420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D53D-BA8D-E244-5CA2-7A6C7DC2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B8528-BC83-B35E-B921-2EED432FCCD8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C5D8C-D6FF-790E-70A3-77B39D00FC32}"/>
              </a:ext>
            </a:extLst>
          </p:cNvPr>
          <p:cNvSpPr txBox="1"/>
          <p:nvPr/>
        </p:nvSpPr>
        <p:spPr>
          <a:xfrm>
            <a:off x="843378" y="4705165"/>
            <a:ext cx="22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ca 1910 Cutting</a:t>
            </a:r>
          </a:p>
          <a:p>
            <a:pPr algn="l"/>
            <a:r>
              <a:rPr lang="en-US" sz="1400" dirty="0"/>
              <a:t>Made in western Michigan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B6C3C-A1C1-3B0D-0A75-A862E2CE262B}"/>
              </a:ext>
            </a:extLst>
          </p:cNvPr>
          <p:cNvSpPr txBox="1"/>
          <p:nvPr/>
        </p:nvSpPr>
        <p:spPr>
          <a:xfrm>
            <a:off x="6054571" y="3169328"/>
            <a:ext cx="21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1937 Cord 812 Beverly</a:t>
            </a:r>
          </a:p>
        </p:txBody>
      </p:sp>
    </p:spTree>
    <p:extLst>
      <p:ext uri="{BB962C8B-B14F-4D97-AF65-F5344CB8AC3E}">
        <p14:creationId xmlns:p14="http://schemas.microsoft.com/office/powerpoint/2010/main" val="124145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72D8F-5857-B7EC-DC2B-BD78B5E4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78035" y="2187264"/>
            <a:ext cx="4146860" cy="389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A3AAD-FE72-5542-02A6-28EBC77EA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68" y="1495230"/>
            <a:ext cx="4481250" cy="3201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66B0-1FCE-6B62-1A39-B231D21A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6653A-1635-038C-9C13-DE7A5BA2C831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0464E-73D0-D2A7-FA60-EEF7A4381D07}"/>
              </a:ext>
            </a:extLst>
          </p:cNvPr>
          <p:cNvSpPr txBox="1"/>
          <p:nvPr/>
        </p:nvSpPr>
        <p:spPr>
          <a:xfrm>
            <a:off x="807868" y="4864963"/>
            <a:ext cx="284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ca 1948 Volvo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C9965-B7DA-32DF-79F1-34ABCD49C444}"/>
              </a:ext>
            </a:extLst>
          </p:cNvPr>
          <p:cNvSpPr txBox="1"/>
          <p:nvPr/>
        </p:nvSpPr>
        <p:spPr>
          <a:xfrm>
            <a:off x="3176403" y="5819587"/>
            <a:ext cx="1926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1906 Buick Model F</a:t>
            </a:r>
          </a:p>
        </p:txBody>
      </p:sp>
    </p:spTree>
    <p:extLst>
      <p:ext uri="{BB962C8B-B14F-4D97-AF65-F5344CB8AC3E}">
        <p14:creationId xmlns:p14="http://schemas.microsoft.com/office/powerpoint/2010/main" val="325287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BBA03-6285-50F7-34C3-2B65D5F440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9" y="1369869"/>
            <a:ext cx="4579025" cy="3434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54F8A-F263-DEB8-5174-B5EC60CBD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04885" y="2964692"/>
            <a:ext cx="3908396" cy="29312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D655F-358B-4B78-E05D-A377A3F9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85CF6-5B5F-D749-8C69-B5A34B54EE09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B286B-C3A2-C54F-FE47-E5D1CA2AF2EB}"/>
              </a:ext>
            </a:extLst>
          </p:cNvPr>
          <p:cNvSpPr txBox="1"/>
          <p:nvPr/>
        </p:nvSpPr>
        <p:spPr>
          <a:xfrm>
            <a:off x="843379" y="4953739"/>
            <a:ext cx="2237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1906 Wayne</a:t>
            </a:r>
          </a:p>
          <a:p>
            <a:pPr algn="l"/>
            <a:r>
              <a:rPr lang="en-US" sz="1400" dirty="0"/>
              <a:t>Predecessor to EMF, which led to Studebaker, in Piquette Ave. plant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A8790-0A4D-D868-FC1E-28207C272935}"/>
              </a:ext>
            </a:extLst>
          </p:cNvPr>
          <p:cNvSpPr txBox="1"/>
          <p:nvPr/>
        </p:nvSpPr>
        <p:spPr>
          <a:xfrm>
            <a:off x="6320901" y="1961800"/>
            <a:ext cx="219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ca 1926 Rickenbacker</a:t>
            </a:r>
          </a:p>
          <a:p>
            <a:pPr algn="l"/>
            <a:r>
              <a:rPr lang="en-US" sz="1400" dirty="0"/>
              <a:t>“my hat is in the ring”</a:t>
            </a:r>
          </a:p>
        </p:txBody>
      </p:sp>
    </p:spTree>
    <p:extLst>
      <p:ext uri="{BB962C8B-B14F-4D97-AF65-F5344CB8AC3E}">
        <p14:creationId xmlns:p14="http://schemas.microsoft.com/office/powerpoint/2010/main" val="68809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1E6F8-93A6-B83D-06FF-FF7B61B0A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82" y="1305017"/>
            <a:ext cx="5996842" cy="4740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28C9E-9871-1217-1853-68CD51EC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1C390-3192-007D-EED7-C8D4A4C98F8B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CEAF0-70D2-E1D2-E424-571D5488D097}"/>
              </a:ext>
            </a:extLst>
          </p:cNvPr>
          <p:cNvSpPr txBox="1"/>
          <p:nvPr/>
        </p:nvSpPr>
        <p:spPr>
          <a:xfrm>
            <a:off x="7013359" y="1305017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1996 Toyota Classic</a:t>
            </a:r>
          </a:p>
          <a:p>
            <a:pPr algn="l"/>
            <a:r>
              <a:rPr lang="en-US" sz="1400" dirty="0"/>
              <a:t>Japan home market production car, built on truck chassis.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97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2CA14-2A99-259D-B045-9DF5463023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7" y="1282823"/>
            <a:ext cx="4048217" cy="3036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BA706-EA15-2E2E-799F-3AD31F635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874" y="2954461"/>
            <a:ext cx="4438280" cy="3328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C88F3D-59AA-85C1-FC11-1DB4749AA3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14" y="1575787"/>
            <a:ext cx="2352583" cy="1764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F2C69-2213-1EB0-178E-6CE254A9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C8D66-D4DF-48D2-5B2F-F455DAA179FA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C5E7F-4134-8F0B-3C66-0B18F4AE12FD}"/>
              </a:ext>
            </a:extLst>
          </p:cNvPr>
          <p:cNvSpPr txBox="1"/>
          <p:nvPr/>
        </p:nvSpPr>
        <p:spPr>
          <a:xfrm>
            <a:off x="659166" y="4357206"/>
            <a:ext cx="245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1910 Paige-Detroit Model B roadster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E8F70-7B63-411E-39BD-A8EAC6C9DEF1}"/>
              </a:ext>
            </a:extLst>
          </p:cNvPr>
          <p:cNvSpPr txBox="1"/>
          <p:nvPr/>
        </p:nvSpPr>
        <p:spPr>
          <a:xfrm>
            <a:off x="2121763" y="5898376"/>
            <a:ext cx="234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1914 Haynes Model 27</a:t>
            </a:r>
          </a:p>
        </p:txBody>
      </p:sp>
    </p:spTree>
    <p:extLst>
      <p:ext uri="{BB962C8B-B14F-4D97-AF65-F5344CB8AC3E}">
        <p14:creationId xmlns:p14="http://schemas.microsoft.com/office/powerpoint/2010/main" val="21405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2718C-8658-F847-3568-3F09D5C6D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38" y="1222899"/>
            <a:ext cx="4509856" cy="3536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640E18-DEFA-2E71-A84B-55B6D1786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058" y="3036164"/>
            <a:ext cx="4447712" cy="3335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CB1FBE-D737-A8DC-691F-A73822A66095}"/>
              </a:ext>
            </a:extLst>
          </p:cNvPr>
          <p:cNvSpPr txBox="1"/>
          <p:nvPr/>
        </p:nvSpPr>
        <p:spPr>
          <a:xfrm>
            <a:off x="541538" y="4847208"/>
            <a:ext cx="2556769" cy="31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1921 Napier T75 Speedster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F868A-6A13-46F6-C9CD-70AB528E1F30}"/>
              </a:ext>
            </a:extLst>
          </p:cNvPr>
          <p:cNvSpPr txBox="1"/>
          <p:nvPr/>
        </p:nvSpPr>
        <p:spPr>
          <a:xfrm>
            <a:off x="6445188" y="2716567"/>
            <a:ext cx="208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1903 De Dion-Bouton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8931B-C61A-EC5F-AF10-B3810F9734FA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78EF56-1F56-DA71-6739-2BF00AD2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8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5D4CE-DC7A-61B4-824B-018A904B3E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70" y="1414044"/>
            <a:ext cx="4293465" cy="3220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3E5EE-D84C-2934-7110-89F683A30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810" y="3151573"/>
            <a:ext cx="4175465" cy="31315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02668-2C2D-89C5-C104-3448E788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2D7A9-6D8F-1A19-198D-6AA8D562D107}"/>
              </a:ext>
            </a:extLst>
          </p:cNvPr>
          <p:cNvSpPr txBox="1"/>
          <p:nvPr/>
        </p:nvSpPr>
        <p:spPr>
          <a:xfrm>
            <a:off x="5495276" y="574828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6D994-5909-565F-EB69-58196CD7E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32" y="1471473"/>
            <a:ext cx="2610035" cy="1957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7DA910-D75F-A919-DC7B-0C43D86F4C54}"/>
              </a:ext>
            </a:extLst>
          </p:cNvPr>
          <p:cNvSpPr txBox="1"/>
          <p:nvPr/>
        </p:nvSpPr>
        <p:spPr>
          <a:xfrm>
            <a:off x="855863" y="4726249"/>
            <a:ext cx="269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Ford Miller racer</a:t>
            </a:r>
          </a:p>
        </p:txBody>
      </p:sp>
    </p:spTree>
    <p:extLst>
      <p:ext uri="{BB962C8B-B14F-4D97-AF65-F5344CB8AC3E}">
        <p14:creationId xmlns:p14="http://schemas.microsoft.com/office/powerpoint/2010/main" val="424560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3AEC062-49D6-2C90-7AF8-A66CEDEAC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776" y="1647920"/>
            <a:ext cx="3258107" cy="2643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15CF5-DAEB-F827-6B88-2E2591ED8FDA}"/>
              </a:ext>
            </a:extLst>
          </p:cNvPr>
          <p:cNvSpPr txBox="1"/>
          <p:nvPr/>
        </p:nvSpPr>
        <p:spPr>
          <a:xfrm>
            <a:off x="5051393" y="778591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Signs of Hershey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7A029-E70E-C878-A33B-CCF889433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16945" y="2884686"/>
            <a:ext cx="4008268" cy="30062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9BA8C-40B2-F2DA-BFB1-D20262B9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FFA9A-BB8F-1734-94E1-EF48C2302F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225" y="1238433"/>
            <a:ext cx="3053918" cy="22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2EFF4-730E-A27D-0A68-8C8660DB9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916" y="1706270"/>
            <a:ext cx="4355417" cy="3389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04CFC-9D3F-EDB3-8371-3004EDE5766F}"/>
              </a:ext>
            </a:extLst>
          </p:cNvPr>
          <p:cNvSpPr txBox="1"/>
          <p:nvPr/>
        </p:nvSpPr>
        <p:spPr>
          <a:xfrm>
            <a:off x="3906175" y="854145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Signs of Hershey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47E495-1208-971D-934F-941FE66AA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303" y="3400796"/>
            <a:ext cx="4456591" cy="28408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F1865-BA3B-9476-284C-B284486B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F2C7A-6140-6261-32B5-A40823BB134B}"/>
              </a:ext>
            </a:extLst>
          </p:cNvPr>
          <p:cNvSpPr txBox="1"/>
          <p:nvPr/>
        </p:nvSpPr>
        <p:spPr>
          <a:xfrm>
            <a:off x="659167" y="5578504"/>
            <a:ext cx="305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“Plymouth Declares War!”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B4075-3CD3-624D-B7FD-715351F105E0}"/>
              </a:ext>
            </a:extLst>
          </p:cNvPr>
          <p:cNvSpPr txBox="1"/>
          <p:nvPr/>
        </p:nvSpPr>
        <p:spPr>
          <a:xfrm>
            <a:off x="5362113" y="2820227"/>
            <a:ext cx="334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Good to know that no matter which direction you choose, there’s a fire escape</a:t>
            </a:r>
          </a:p>
        </p:txBody>
      </p:sp>
    </p:spTree>
    <p:extLst>
      <p:ext uri="{BB962C8B-B14F-4D97-AF65-F5344CB8AC3E}">
        <p14:creationId xmlns:p14="http://schemas.microsoft.com/office/powerpoint/2010/main" val="379737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FB68D-10B2-A6C5-3D66-4F27FDF56A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209" y="3537181"/>
            <a:ext cx="4002309" cy="3001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C88D2-B490-702C-3F04-95E833260AC8}"/>
              </a:ext>
            </a:extLst>
          </p:cNvPr>
          <p:cNvSpPr txBox="1"/>
          <p:nvPr/>
        </p:nvSpPr>
        <p:spPr>
          <a:xfrm>
            <a:off x="3648721" y="694345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Signs of Hershey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DABD74-A984-3B1C-6389-F19CDEB22F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8802" y="1137228"/>
            <a:ext cx="3402817" cy="34786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6233-D0F5-7742-71E9-F93072B2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81DD16-33CE-BEFF-DC1F-F7560B20AA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36287" y="1060896"/>
            <a:ext cx="4008270" cy="3006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0E428-75A7-710F-5C98-A3049C0D801F}"/>
              </a:ext>
            </a:extLst>
          </p:cNvPr>
          <p:cNvSpPr txBox="1"/>
          <p:nvPr/>
        </p:nvSpPr>
        <p:spPr>
          <a:xfrm>
            <a:off x="343592" y="4672069"/>
            <a:ext cx="246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Filco, “the crown jewels of ignition”</a:t>
            </a:r>
          </a:p>
        </p:txBody>
      </p:sp>
    </p:spTree>
    <p:extLst>
      <p:ext uri="{BB962C8B-B14F-4D97-AF65-F5344CB8AC3E}">
        <p14:creationId xmlns:p14="http://schemas.microsoft.com/office/powerpoint/2010/main" val="55616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0457F-DB46-6A66-AB5B-EAF656738B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6" y="1056443"/>
            <a:ext cx="4699247" cy="352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38E12-1577-390C-0EF9-8ABCC41AC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326" y="2631116"/>
            <a:ext cx="4699247" cy="35244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5A682-D308-A307-2CEB-40D26D9A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DF25C-0CDF-05B8-7434-92894DF2B626}"/>
              </a:ext>
            </a:extLst>
          </p:cNvPr>
          <p:cNvSpPr txBox="1"/>
          <p:nvPr/>
        </p:nvSpPr>
        <p:spPr>
          <a:xfrm>
            <a:off x="4358938" y="586711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Signs of Hershey</a:t>
            </a:r>
          </a:p>
        </p:txBody>
      </p:sp>
    </p:spTree>
    <p:extLst>
      <p:ext uri="{BB962C8B-B14F-4D97-AF65-F5344CB8AC3E}">
        <p14:creationId xmlns:p14="http://schemas.microsoft.com/office/powerpoint/2010/main" val="237201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car that has been involved in a accident&#10;&#10;Description automatically generated with low confidence">
            <a:extLst>
              <a:ext uri="{FF2B5EF4-FFF2-40B4-BE49-F238E27FC236}">
                <a16:creationId xmlns:a16="http://schemas.microsoft.com/office/drawing/2014/main" id="{6AA77980-084D-CFA0-6FCA-1A9E32C55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4" y="1289481"/>
            <a:ext cx="3648722" cy="2736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6B940-6599-7D57-36AB-CA6F3DD32B9B}"/>
              </a:ext>
            </a:extLst>
          </p:cNvPr>
          <p:cNvSpPr txBox="1"/>
          <p:nvPr/>
        </p:nvSpPr>
        <p:spPr>
          <a:xfrm>
            <a:off x="3675355" y="763480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5" name="Picture 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0EA6B225-7A21-5C85-3AEF-65D91B3926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49" y="1132812"/>
            <a:ext cx="3480047" cy="2610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D1267-6AD4-4FAF-1D07-B5894B7C47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359" y="3428999"/>
            <a:ext cx="3903135" cy="29273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C1595-49B3-9DC8-025D-04C86199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28CE6-7704-CD38-6073-E9B6D3654981}"/>
              </a:ext>
            </a:extLst>
          </p:cNvPr>
          <p:cNvSpPr txBox="1"/>
          <p:nvPr/>
        </p:nvSpPr>
        <p:spPr>
          <a:xfrm>
            <a:off x="514904" y="4105172"/>
            <a:ext cx="168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Fenders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3069B-B21D-FA2D-2C87-573D450B35F7}"/>
              </a:ext>
            </a:extLst>
          </p:cNvPr>
          <p:cNvSpPr txBox="1"/>
          <p:nvPr/>
        </p:nvSpPr>
        <p:spPr>
          <a:xfrm>
            <a:off x="1576896" y="573497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Cadillac – Olds air cleaner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B343-767F-5DA5-0EBE-82B8268C3004}"/>
              </a:ext>
            </a:extLst>
          </p:cNvPr>
          <p:cNvSpPr txBox="1"/>
          <p:nvPr/>
        </p:nvSpPr>
        <p:spPr>
          <a:xfrm>
            <a:off x="6383045" y="887767"/>
            <a:ext cx="224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Packard trunk</a:t>
            </a:r>
          </a:p>
        </p:txBody>
      </p:sp>
    </p:spTree>
    <p:extLst>
      <p:ext uri="{BB962C8B-B14F-4D97-AF65-F5344CB8AC3E}">
        <p14:creationId xmlns:p14="http://schemas.microsoft.com/office/powerpoint/2010/main" val="129704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3C47-9E1A-DCC2-1109-AD7EDFCBC51C}"/>
              </a:ext>
            </a:extLst>
          </p:cNvPr>
          <p:cNvSpPr txBox="1"/>
          <p:nvPr/>
        </p:nvSpPr>
        <p:spPr>
          <a:xfrm>
            <a:off x="3675355" y="763480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6" name="Picture 5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112ADE28-E646-020F-24DE-17B380B8B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7" y="1132812"/>
            <a:ext cx="3329126" cy="2496845"/>
          </a:xfrm>
          <a:prstGeom prst="rect">
            <a:avLst/>
          </a:prstGeom>
        </p:spPr>
      </p:pic>
      <p:pic>
        <p:nvPicPr>
          <p:cNvPr id="9" name="Picture 8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751AC951-629D-C495-B585-2D3B8632B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4411" y="2178511"/>
            <a:ext cx="4407763" cy="3305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8953B-8CE1-0B32-6DDE-49E3B32782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32" y="3228850"/>
            <a:ext cx="4394446" cy="32958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0BBAE-49C8-70BF-A505-4DF2F0F2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C41CC-4CA7-14DD-B3ED-B077389C567A}"/>
              </a:ext>
            </a:extLst>
          </p:cNvPr>
          <p:cNvSpPr txBox="1"/>
          <p:nvPr/>
        </p:nvSpPr>
        <p:spPr>
          <a:xfrm>
            <a:off x="5776591" y="1044851"/>
            <a:ext cx="278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Over a few days, this pile of Cadillac parts grew to include a whole car.</a:t>
            </a:r>
          </a:p>
        </p:txBody>
      </p:sp>
    </p:spTree>
    <p:extLst>
      <p:ext uri="{BB962C8B-B14F-4D97-AF65-F5344CB8AC3E}">
        <p14:creationId xmlns:p14="http://schemas.microsoft.com/office/powerpoint/2010/main" val="3554893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3C47-9E1A-DCC2-1109-AD7EDFCBC51C}"/>
              </a:ext>
            </a:extLst>
          </p:cNvPr>
          <p:cNvSpPr txBox="1"/>
          <p:nvPr/>
        </p:nvSpPr>
        <p:spPr>
          <a:xfrm>
            <a:off x="3675355" y="763480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CA56B-CADF-B8AD-8229-5AE7A809E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95" y="1204450"/>
            <a:ext cx="3448420" cy="3209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AD8B9-7405-521A-2425-CCAFAA4DF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205" y="1132812"/>
            <a:ext cx="3978145" cy="328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B4522B-80CE-A7CA-60FA-82BA3E850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965" y="3932747"/>
            <a:ext cx="3994951" cy="24236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B3424-AA9F-8924-7084-6E8FF7E4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A5F0C-A324-0DE4-69A3-B3D5FE3B00A7}"/>
              </a:ext>
            </a:extLst>
          </p:cNvPr>
          <p:cNvSpPr txBox="1"/>
          <p:nvPr/>
        </p:nvSpPr>
        <p:spPr>
          <a:xfrm>
            <a:off x="6791417" y="4499648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Dual carb manifold for Dodge &amp; Plymouth 201, 215 and 230 CID 6 cylinder engines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849D6-49B7-0344-6C3F-D5F236CF500D}"/>
              </a:ext>
            </a:extLst>
          </p:cNvPr>
          <p:cNvSpPr txBox="1"/>
          <p:nvPr/>
        </p:nvSpPr>
        <p:spPr>
          <a:xfrm>
            <a:off x="659167" y="4499648"/>
            <a:ext cx="178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Packard V12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24E26-7012-DC81-DA98-0E26A3FC9B2D}"/>
              </a:ext>
            </a:extLst>
          </p:cNvPr>
          <p:cNvSpPr txBox="1"/>
          <p:nvPr/>
        </p:nvSpPr>
        <p:spPr>
          <a:xfrm>
            <a:off x="1025925" y="5673682"/>
            <a:ext cx="168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Long ram intake for Chrysler</a:t>
            </a:r>
          </a:p>
        </p:txBody>
      </p:sp>
    </p:spTree>
    <p:extLst>
      <p:ext uri="{BB962C8B-B14F-4D97-AF65-F5344CB8AC3E}">
        <p14:creationId xmlns:p14="http://schemas.microsoft.com/office/powerpoint/2010/main" val="104262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17F5293-5F43-7893-9AD0-CAEFAFC77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476" y="2914093"/>
            <a:ext cx="4240570" cy="3180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3C47-9E1A-DCC2-1109-AD7EDFCBC51C}"/>
              </a:ext>
            </a:extLst>
          </p:cNvPr>
          <p:cNvSpPr txBox="1"/>
          <p:nvPr/>
        </p:nvSpPr>
        <p:spPr>
          <a:xfrm>
            <a:off x="3675355" y="763480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F3285-6303-C3D3-1E44-870687CF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59" y="1273943"/>
            <a:ext cx="3324688" cy="2636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387EB-B126-D1F4-63D5-0056830E22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0466" y="1131904"/>
            <a:ext cx="2947388" cy="22105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8AA31-3AFC-C7EB-D941-18084F7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F2965-B760-23CC-9B87-D2C1B7F649E3}"/>
              </a:ext>
            </a:extLst>
          </p:cNvPr>
          <p:cNvSpPr txBox="1"/>
          <p:nvPr/>
        </p:nvSpPr>
        <p:spPr>
          <a:xfrm>
            <a:off x="383959" y="4136994"/>
            <a:ext cx="211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Free standing headlights for 61-63 Imperial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372764-8E6B-98AC-077B-18119D7FD8B0}"/>
              </a:ext>
            </a:extLst>
          </p:cNvPr>
          <p:cNvCxnSpPr/>
          <p:nvPr/>
        </p:nvCxnSpPr>
        <p:spPr>
          <a:xfrm flipV="1">
            <a:off x="2343705" y="3338004"/>
            <a:ext cx="0" cy="9055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1DCF5A-FB26-8C11-9031-C75441FCA5AE}"/>
              </a:ext>
            </a:extLst>
          </p:cNvPr>
          <p:cNvCxnSpPr/>
          <p:nvPr/>
        </p:nvCxnSpPr>
        <p:spPr>
          <a:xfrm flipV="1">
            <a:off x="2343705" y="2734322"/>
            <a:ext cx="501771" cy="15092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48DBFE-7052-2954-C8C2-18709FEA5C99}"/>
              </a:ext>
            </a:extLst>
          </p:cNvPr>
          <p:cNvCxnSpPr/>
          <p:nvPr/>
        </p:nvCxnSpPr>
        <p:spPr>
          <a:xfrm flipV="1">
            <a:off x="2343705" y="3910612"/>
            <a:ext cx="1775534" cy="3329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F38EA9-0F89-2E55-EEB7-81055CD9E7A4}"/>
              </a:ext>
            </a:extLst>
          </p:cNvPr>
          <p:cNvCxnSpPr/>
          <p:nvPr/>
        </p:nvCxnSpPr>
        <p:spPr>
          <a:xfrm>
            <a:off x="2343705" y="4243526"/>
            <a:ext cx="1970843" cy="4166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511BB4-BDE3-6B8C-2F0E-9235BE28AA18}"/>
              </a:ext>
            </a:extLst>
          </p:cNvPr>
          <p:cNvCxnSpPr/>
          <p:nvPr/>
        </p:nvCxnSpPr>
        <p:spPr>
          <a:xfrm>
            <a:off x="2343705" y="4243526"/>
            <a:ext cx="2858610" cy="1953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8441F0-E75B-900D-8B37-CBF793580B21}"/>
              </a:ext>
            </a:extLst>
          </p:cNvPr>
          <p:cNvSpPr txBox="1"/>
          <p:nvPr/>
        </p:nvSpPr>
        <p:spPr>
          <a:xfrm>
            <a:off x="4600854" y="1275601"/>
            <a:ext cx="166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Headlights for 32-33 Hudson 8</a:t>
            </a:r>
          </a:p>
        </p:txBody>
      </p:sp>
    </p:spTree>
    <p:extLst>
      <p:ext uri="{BB962C8B-B14F-4D97-AF65-F5344CB8AC3E}">
        <p14:creationId xmlns:p14="http://schemas.microsoft.com/office/powerpoint/2010/main" val="23331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3C47-9E1A-DCC2-1109-AD7EDFCBC51C}"/>
              </a:ext>
            </a:extLst>
          </p:cNvPr>
          <p:cNvSpPr txBox="1"/>
          <p:nvPr/>
        </p:nvSpPr>
        <p:spPr>
          <a:xfrm>
            <a:off x="2793693" y="356416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1A5A7B-74DB-00E1-4DE1-138BF338B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540" y="932155"/>
            <a:ext cx="4802819" cy="3630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E93F49-EB01-E160-1F94-DB29E64796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280" y="3655440"/>
            <a:ext cx="3794858" cy="28461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EF369-CE32-9615-9696-111C6E6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D623C-8B27-6AD5-A4F5-53A0E6E9F4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63" y="1473038"/>
            <a:ext cx="3282378" cy="2963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96FB5-BF26-E0DE-44C6-52338F31FB99}"/>
              </a:ext>
            </a:extLst>
          </p:cNvPr>
          <p:cNvSpPr txBox="1"/>
          <p:nvPr/>
        </p:nvSpPr>
        <p:spPr>
          <a:xfrm>
            <a:off x="605486" y="1110852"/>
            <a:ext cx="268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Dual carbs for Buick nailhead V8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D20A7-25C7-C89B-0EFA-87CE5DFAE2FA}"/>
              </a:ext>
            </a:extLst>
          </p:cNvPr>
          <p:cNvSpPr txBox="1"/>
          <p:nvPr/>
        </p:nvSpPr>
        <p:spPr>
          <a:xfrm>
            <a:off x="5570041" y="5664235"/>
            <a:ext cx="282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LaSalle transmission with adapter to flathead Ford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E6FC0-FEE9-24B2-C8BD-41D8C227EE0A}"/>
              </a:ext>
            </a:extLst>
          </p:cNvPr>
          <p:cNvSpPr txBox="1"/>
          <p:nvPr/>
        </p:nvSpPr>
        <p:spPr>
          <a:xfrm>
            <a:off x="7143053" y="4615640"/>
            <a:ext cx="1539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Duesenberg parts</a:t>
            </a:r>
          </a:p>
        </p:txBody>
      </p:sp>
    </p:spTree>
    <p:extLst>
      <p:ext uri="{BB962C8B-B14F-4D97-AF65-F5344CB8AC3E}">
        <p14:creationId xmlns:p14="http://schemas.microsoft.com/office/powerpoint/2010/main" val="7755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30DBA-CAFE-4203-0E09-5A98A5762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3" y="1429304"/>
            <a:ext cx="4003830" cy="300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BE245-2DF3-D7C2-A6BA-F3A54FDED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826" y="3221931"/>
            <a:ext cx="4303593" cy="3227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950889-C5ED-473C-9EF3-34B2B2D86B38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95EEB-F93F-8CE4-3094-4DFE2643582B}"/>
              </a:ext>
            </a:extLst>
          </p:cNvPr>
          <p:cNvSpPr txBox="1"/>
          <p:nvPr/>
        </p:nvSpPr>
        <p:spPr>
          <a:xfrm>
            <a:off x="941033" y="4554245"/>
            <a:ext cx="240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1923 Franklin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49D27-D600-C25F-C041-0D1D9B61FF68}"/>
              </a:ext>
            </a:extLst>
          </p:cNvPr>
          <p:cNvSpPr txBox="1"/>
          <p:nvPr/>
        </p:nvSpPr>
        <p:spPr>
          <a:xfrm>
            <a:off x="6573913" y="2838541"/>
            <a:ext cx="22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1933 Pierce-Arrow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2BD11-4E7C-8990-4AC8-1E290F55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3C47-9E1A-DCC2-1109-AD7EDFCBC51C}"/>
              </a:ext>
            </a:extLst>
          </p:cNvPr>
          <p:cNvSpPr txBox="1"/>
          <p:nvPr/>
        </p:nvSpPr>
        <p:spPr>
          <a:xfrm>
            <a:off x="3675355" y="763480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7C7B9-A17F-D1E2-0C68-53CAF119B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84" y="1191825"/>
            <a:ext cx="3811481" cy="2858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A38D8-82E2-2A49-8B8F-F752ABF29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410" y="3404525"/>
            <a:ext cx="4101484" cy="3076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E81ACC-5030-CF6F-B7E0-A520E1848D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12593" y="2234491"/>
            <a:ext cx="1783672" cy="1337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412FA-84AD-F6D9-64FB-D0C102B910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08455" y="2887441"/>
            <a:ext cx="2192877" cy="16446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BDA1-082C-740C-127B-76EE609E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5AFE8-BD18-C8CA-984B-BAD85FB4309D}"/>
              </a:ext>
            </a:extLst>
          </p:cNvPr>
          <p:cNvSpPr txBox="1"/>
          <p:nvPr/>
        </p:nvSpPr>
        <p:spPr>
          <a:xfrm>
            <a:off x="5655076" y="2235728"/>
            <a:ext cx="297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Curtiss aero engine, late teens</a:t>
            </a:r>
          </a:p>
          <a:p>
            <a:pPr algn="l"/>
            <a:r>
              <a:rPr lang="en-US" sz="1400" dirty="0"/>
              <a:t>502 CID</a:t>
            </a:r>
          </a:p>
        </p:txBody>
      </p:sp>
    </p:spTree>
    <p:extLst>
      <p:ext uri="{BB962C8B-B14F-4D97-AF65-F5344CB8AC3E}">
        <p14:creationId xmlns:p14="http://schemas.microsoft.com/office/powerpoint/2010/main" val="2146779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3C47-9E1A-DCC2-1109-AD7EDFCBC51C}"/>
              </a:ext>
            </a:extLst>
          </p:cNvPr>
          <p:cNvSpPr txBox="1"/>
          <p:nvPr/>
        </p:nvSpPr>
        <p:spPr>
          <a:xfrm>
            <a:off x="3675355" y="763480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of Hershey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1552C-B17F-13AC-D54A-8AE9E18EDC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24" y="1242873"/>
            <a:ext cx="4223927" cy="3781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BC0F93-6755-B763-8E91-B805CFA5E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216" y="2530136"/>
            <a:ext cx="4236875" cy="37196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FBB1-28BD-BAE2-C343-8B59E396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98E61-3D4C-63AC-BEF6-980D2C2E141B}"/>
              </a:ext>
            </a:extLst>
          </p:cNvPr>
          <p:cNvSpPr txBox="1"/>
          <p:nvPr/>
        </p:nvSpPr>
        <p:spPr>
          <a:xfrm>
            <a:off x="825624" y="5075059"/>
            <a:ext cx="199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Dual carbs for 57 T Bird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7D155-9721-2F49-29EB-C7202C8BF0E5}"/>
              </a:ext>
            </a:extLst>
          </p:cNvPr>
          <p:cNvSpPr txBox="1"/>
          <p:nvPr/>
        </p:nvSpPr>
        <p:spPr>
          <a:xfrm>
            <a:off x="6129476" y="1909262"/>
            <a:ext cx="227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Big Block Crosley engine</a:t>
            </a:r>
          </a:p>
          <a:p>
            <a:pPr algn="l"/>
            <a:r>
              <a:rPr lang="en-US" sz="1400" dirty="0"/>
              <a:t>59 CID, 55 HP</a:t>
            </a:r>
          </a:p>
        </p:txBody>
      </p:sp>
    </p:spTree>
    <p:extLst>
      <p:ext uri="{BB962C8B-B14F-4D97-AF65-F5344CB8AC3E}">
        <p14:creationId xmlns:p14="http://schemas.microsoft.com/office/powerpoint/2010/main" val="2939600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4663D-A80B-1C51-EAB0-7720BE09A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59" y="1338307"/>
            <a:ext cx="4483223" cy="3362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C3821-0672-63B3-FBA3-765F2F32C8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314" y="3133818"/>
            <a:ext cx="4279036" cy="32092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3E2C5-0AC4-EB1F-5068-06E6C017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A0CAC-42AF-BA91-E723-83D6593CBA8B}"/>
              </a:ext>
            </a:extLst>
          </p:cNvPr>
          <p:cNvSpPr txBox="1"/>
          <p:nvPr/>
        </p:nvSpPr>
        <p:spPr>
          <a:xfrm>
            <a:off x="3187083" y="852256"/>
            <a:ext cx="257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Patterns of Hershey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E0048-3594-A63A-C1FF-5317A3897220}"/>
              </a:ext>
            </a:extLst>
          </p:cNvPr>
          <p:cNvSpPr txBox="1"/>
          <p:nvPr/>
        </p:nvSpPr>
        <p:spPr>
          <a:xfrm>
            <a:off x="5761609" y="2689934"/>
            <a:ext cx="89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Hudson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4289A-B66E-B571-FC04-EEA9BC28C291}"/>
              </a:ext>
            </a:extLst>
          </p:cNvPr>
          <p:cNvCxnSpPr/>
          <p:nvPr/>
        </p:nvCxnSpPr>
        <p:spPr>
          <a:xfrm>
            <a:off x="6533965" y="2831977"/>
            <a:ext cx="266330" cy="790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57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car that has been involved in a accident&#10;&#10;Description automatically generated with medium confidence">
            <a:extLst>
              <a:ext uri="{FF2B5EF4-FFF2-40B4-BE49-F238E27FC236}">
                <a16:creationId xmlns:a16="http://schemas.microsoft.com/office/drawing/2014/main" id="{BCE9C644-D932-E3AA-E04E-6B93D3BB12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4" y="1396675"/>
            <a:ext cx="4080768" cy="3060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086CB-2F3D-0EF0-4869-6AEE45FE3912}"/>
              </a:ext>
            </a:extLst>
          </p:cNvPr>
          <p:cNvSpPr txBox="1"/>
          <p:nvPr/>
        </p:nvSpPr>
        <p:spPr>
          <a:xfrm>
            <a:off x="3577701" y="949911"/>
            <a:ext cx="29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Projects</a:t>
            </a:r>
          </a:p>
        </p:txBody>
      </p:sp>
      <p:pic>
        <p:nvPicPr>
          <p:cNvPr id="10" name="Picture 9" descr="A blue truck on a trailer&#10;&#10;Description automatically generated with medium confidence">
            <a:extLst>
              <a:ext uri="{FF2B5EF4-FFF2-40B4-BE49-F238E27FC236}">
                <a16:creationId xmlns:a16="http://schemas.microsoft.com/office/drawing/2014/main" id="{42AEA48B-E3D5-6210-6D01-435B96CCB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39" y="3301042"/>
            <a:ext cx="3990512" cy="29928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5F482-AC00-3AF9-E6FE-7003A0EC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9AC6A-A9C5-36C1-C708-3CABAFB653B9}"/>
              </a:ext>
            </a:extLst>
          </p:cNvPr>
          <p:cNvSpPr txBox="1"/>
          <p:nvPr/>
        </p:nvSpPr>
        <p:spPr>
          <a:xfrm>
            <a:off x="4918229" y="2778711"/>
            <a:ext cx="2467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Ford projects</a:t>
            </a:r>
          </a:p>
        </p:txBody>
      </p:sp>
    </p:spTree>
    <p:extLst>
      <p:ext uri="{BB962C8B-B14F-4D97-AF65-F5344CB8AC3E}">
        <p14:creationId xmlns:p14="http://schemas.microsoft.com/office/powerpoint/2010/main" val="3059851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picture containing road, sky, outdoor, truck&#10;&#10;Description automatically generated">
            <a:extLst>
              <a:ext uri="{FF2B5EF4-FFF2-40B4-BE49-F238E27FC236}">
                <a16:creationId xmlns:a16="http://schemas.microsoft.com/office/drawing/2014/main" id="{16284EC9-ED36-15F1-CE00-25C654E4E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95" y="1045224"/>
            <a:ext cx="3382392" cy="253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EEC61-D141-138B-B69A-F0141660DD38}"/>
              </a:ext>
            </a:extLst>
          </p:cNvPr>
          <p:cNvSpPr txBox="1"/>
          <p:nvPr/>
        </p:nvSpPr>
        <p:spPr>
          <a:xfrm>
            <a:off x="3080551" y="687111"/>
            <a:ext cx="29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Projects</a:t>
            </a:r>
          </a:p>
        </p:txBody>
      </p:sp>
      <p:pic>
        <p:nvPicPr>
          <p:cNvPr id="6" name="Picture 5" descr="A car that has been involved in a accident&#10;&#10;Description automatically generated with low confidence">
            <a:extLst>
              <a:ext uri="{FF2B5EF4-FFF2-40B4-BE49-F238E27FC236}">
                <a16:creationId xmlns:a16="http://schemas.microsoft.com/office/drawing/2014/main" id="{17E67C96-E89D-DCBD-9755-CD60E376C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789" y="466078"/>
            <a:ext cx="4210877" cy="3169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78B581-7516-1C24-B6CC-79E5D3869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087" y="3198193"/>
            <a:ext cx="4210876" cy="31581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AA839-86C5-A2E1-854D-664203DC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094A4-45B8-F869-9776-86D8E25568E6}"/>
              </a:ext>
            </a:extLst>
          </p:cNvPr>
          <p:cNvSpPr txBox="1"/>
          <p:nvPr/>
        </p:nvSpPr>
        <p:spPr>
          <a:xfrm>
            <a:off x="4689695" y="561967"/>
            <a:ext cx="215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Jaguar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2117E-80E2-FD60-1A61-93F53FD2E5D6}"/>
              </a:ext>
            </a:extLst>
          </p:cNvPr>
          <p:cNvSpPr txBox="1"/>
          <p:nvPr/>
        </p:nvSpPr>
        <p:spPr>
          <a:xfrm>
            <a:off x="6731817" y="3626894"/>
            <a:ext cx="1783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73 V12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CBA45-9FE2-B85C-8D0D-4FA71F4ED224}"/>
              </a:ext>
            </a:extLst>
          </p:cNvPr>
          <p:cNvSpPr txBox="1"/>
          <p:nvPr/>
        </p:nvSpPr>
        <p:spPr>
          <a:xfrm>
            <a:off x="5428963" y="5975287"/>
            <a:ext cx="1976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$3500</a:t>
            </a:r>
          </a:p>
        </p:txBody>
      </p:sp>
    </p:spTree>
    <p:extLst>
      <p:ext uri="{BB962C8B-B14F-4D97-AF65-F5344CB8AC3E}">
        <p14:creationId xmlns:p14="http://schemas.microsoft.com/office/powerpoint/2010/main" val="666710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EE18F-0783-223E-4E3A-B6FA0CB7E2AB}"/>
              </a:ext>
            </a:extLst>
          </p:cNvPr>
          <p:cNvSpPr txBox="1"/>
          <p:nvPr/>
        </p:nvSpPr>
        <p:spPr>
          <a:xfrm>
            <a:off x="3577701" y="949911"/>
            <a:ext cx="29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Projects</a:t>
            </a:r>
          </a:p>
        </p:txBody>
      </p:sp>
      <p:pic>
        <p:nvPicPr>
          <p:cNvPr id="4" name="Picture 3" descr="A picture containing text, outdoor, road, trailer&#10;&#10;Description automatically generated">
            <a:extLst>
              <a:ext uri="{FF2B5EF4-FFF2-40B4-BE49-F238E27FC236}">
                <a16:creationId xmlns:a16="http://schemas.microsoft.com/office/drawing/2014/main" id="{E7F111C3-02C4-B28D-54A1-EED797075D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7" y="1319243"/>
            <a:ext cx="3737500" cy="280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4AF85-893C-5ACD-0F93-6C7DFD46A8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7516" y="2007471"/>
            <a:ext cx="4880867" cy="36606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2A36-E3F7-8393-76C9-FCC37134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8567-A0F7-B870-034C-B09C97CC80BA}"/>
              </a:ext>
            </a:extLst>
          </p:cNvPr>
          <p:cNvSpPr txBox="1"/>
          <p:nvPr/>
        </p:nvSpPr>
        <p:spPr>
          <a:xfrm>
            <a:off x="5770485" y="1056443"/>
            <a:ext cx="207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1912 Cadillac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E2106-2DAB-F922-7352-0CA6FECCA10F}"/>
              </a:ext>
            </a:extLst>
          </p:cNvPr>
          <p:cNvSpPr txBox="1"/>
          <p:nvPr/>
        </p:nvSpPr>
        <p:spPr>
          <a:xfrm>
            <a:off x="506027" y="4332303"/>
            <a:ext cx="241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New 1932 Ford project</a:t>
            </a:r>
          </a:p>
        </p:txBody>
      </p:sp>
    </p:spTree>
    <p:extLst>
      <p:ext uri="{BB962C8B-B14F-4D97-AF65-F5344CB8AC3E}">
        <p14:creationId xmlns:p14="http://schemas.microsoft.com/office/powerpoint/2010/main" val="43991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2D73C-C384-A607-DAE4-5AC6EDF944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56" y="1768874"/>
            <a:ext cx="4039340" cy="30295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8EBD5-CD2B-E225-66D8-23DC7A09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0B72C-3890-3004-C9CF-36FBFE790B91}"/>
              </a:ext>
            </a:extLst>
          </p:cNvPr>
          <p:cNvSpPr txBox="1"/>
          <p:nvPr/>
        </p:nvSpPr>
        <p:spPr>
          <a:xfrm>
            <a:off x="1966404" y="1227992"/>
            <a:ext cx="197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Small cars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93D22-9A68-E592-8D7A-11E63E9A729C}"/>
              </a:ext>
            </a:extLst>
          </p:cNvPr>
          <p:cNvSpPr txBox="1"/>
          <p:nvPr/>
        </p:nvSpPr>
        <p:spPr>
          <a:xfrm>
            <a:off x="941033" y="4798379"/>
            <a:ext cx="210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Citroen 2CV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E492-F132-AF83-B38D-58263993A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549" y="3301940"/>
            <a:ext cx="3495583" cy="2981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2823E-90D2-1FDF-D6BC-A6FBD4D842E9}"/>
              </a:ext>
            </a:extLst>
          </p:cNvPr>
          <p:cNvSpPr txBox="1"/>
          <p:nvPr/>
        </p:nvSpPr>
        <p:spPr>
          <a:xfrm>
            <a:off x="6924583" y="2985055"/>
            <a:ext cx="19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1938 Bantam</a:t>
            </a:r>
          </a:p>
        </p:txBody>
      </p:sp>
    </p:spTree>
    <p:extLst>
      <p:ext uri="{BB962C8B-B14F-4D97-AF65-F5344CB8AC3E}">
        <p14:creationId xmlns:p14="http://schemas.microsoft.com/office/powerpoint/2010/main" val="356335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picture containing road, outdoor, street, cart&#10;&#10;Description automatically generated">
            <a:extLst>
              <a:ext uri="{FF2B5EF4-FFF2-40B4-BE49-F238E27FC236}">
                <a16:creationId xmlns:a16="http://schemas.microsoft.com/office/drawing/2014/main" id="{FF4F8711-582A-D961-49FF-88AA3BBB7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79" y="1247312"/>
            <a:ext cx="4089648" cy="3067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63AA0-909B-C911-93A7-701CF2279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6237" y="2494627"/>
            <a:ext cx="4083728" cy="30627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79300-EA64-6F7D-79B3-DA462FC7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1D8B7-48E1-2179-D299-E1ADE7354610}"/>
              </a:ext>
            </a:extLst>
          </p:cNvPr>
          <p:cNvSpPr txBox="1"/>
          <p:nvPr/>
        </p:nvSpPr>
        <p:spPr>
          <a:xfrm>
            <a:off x="3195961" y="790113"/>
            <a:ext cx="27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cars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DA38D-3EBB-91D7-BE6F-58F8C2D11B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303" y="4034841"/>
            <a:ext cx="2840855" cy="23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14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ECEE5-6D7C-1CBA-1565-5C0F62578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01" y="1220679"/>
            <a:ext cx="3835153" cy="2876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BAD3F4-127D-A112-38A8-DF539EB29F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72" y="1046244"/>
            <a:ext cx="4228809" cy="31716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7167CD-5DC9-0E01-72C0-A8A6AC1F8054}"/>
              </a:ext>
            </a:extLst>
          </p:cNvPr>
          <p:cNvSpPr txBox="1"/>
          <p:nvPr/>
        </p:nvSpPr>
        <p:spPr>
          <a:xfrm>
            <a:off x="3249228" y="327143"/>
            <a:ext cx="15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678A-D4E8-413E-DDC9-6C77B1DD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E72CB-C673-2FB0-207A-ED78F03ECB8B}"/>
              </a:ext>
            </a:extLst>
          </p:cNvPr>
          <p:cNvSpPr txBox="1"/>
          <p:nvPr/>
        </p:nvSpPr>
        <p:spPr>
          <a:xfrm>
            <a:off x="804060" y="4117590"/>
            <a:ext cx="1807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Buick Series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4FF70-EBD8-4E52-ACFC-91B00D384CA8}"/>
              </a:ext>
            </a:extLst>
          </p:cNvPr>
          <p:cNvSpPr txBox="1"/>
          <p:nvPr/>
        </p:nvSpPr>
        <p:spPr>
          <a:xfrm>
            <a:off x="4572000" y="690223"/>
            <a:ext cx="171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Buick Series 90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793-C5FA-5600-E959-FD25E51C5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952" y="3823813"/>
            <a:ext cx="4076263" cy="2532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4BB891-1EDC-3768-6C0A-D687145FA649}"/>
              </a:ext>
            </a:extLst>
          </p:cNvPr>
          <p:cNvSpPr txBox="1"/>
          <p:nvPr/>
        </p:nvSpPr>
        <p:spPr>
          <a:xfrm>
            <a:off x="6890214" y="5663953"/>
            <a:ext cx="16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Buick Series 90 Model 94</a:t>
            </a:r>
          </a:p>
        </p:txBody>
      </p:sp>
    </p:spTree>
    <p:extLst>
      <p:ext uri="{BB962C8B-B14F-4D97-AF65-F5344CB8AC3E}">
        <p14:creationId xmlns:p14="http://schemas.microsoft.com/office/powerpoint/2010/main" val="9833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99A87-0FD6-8A00-1DF3-FDAE0EB3C3F8}"/>
              </a:ext>
            </a:extLst>
          </p:cNvPr>
          <p:cNvSpPr txBox="1"/>
          <p:nvPr/>
        </p:nvSpPr>
        <p:spPr>
          <a:xfrm>
            <a:off x="3249228" y="327143"/>
            <a:ext cx="15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F0FDF-4694-0886-7563-0ED9D84A8B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61" y="1241766"/>
            <a:ext cx="4696285" cy="3522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BE88E-3912-FAD6-060A-53D58918C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426" y="903806"/>
            <a:ext cx="2059619" cy="1380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DC37AD-9E77-7690-0A60-385F1F1224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8" y="3817658"/>
            <a:ext cx="1651247" cy="123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45345-2101-A4B1-52E2-7C80FBDF80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07403" y="2970400"/>
            <a:ext cx="3804335" cy="285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C425FE-FD96-829F-7EC7-488FE03DEE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233" y="4707271"/>
            <a:ext cx="2333717" cy="17502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E99D-BD9D-874B-01CB-D62BD42F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84BDA-A760-8C70-E91D-4A4EF8443EAC}"/>
              </a:ext>
            </a:extLst>
          </p:cNvPr>
          <p:cNvSpPr txBox="1"/>
          <p:nvPr/>
        </p:nvSpPr>
        <p:spPr>
          <a:xfrm>
            <a:off x="352428" y="5157926"/>
            <a:ext cx="2204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1950 Buick Roadmaster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910D2-912A-5B15-FD53-3BBD306E9F1E}"/>
              </a:ext>
            </a:extLst>
          </p:cNvPr>
          <p:cNvSpPr txBox="1"/>
          <p:nvPr/>
        </p:nvSpPr>
        <p:spPr>
          <a:xfrm>
            <a:off x="7058857" y="2120525"/>
            <a:ext cx="162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1950 Buick</a:t>
            </a:r>
          </a:p>
        </p:txBody>
      </p:sp>
    </p:spTree>
    <p:extLst>
      <p:ext uri="{BB962C8B-B14F-4D97-AF65-F5344CB8AC3E}">
        <p14:creationId xmlns:p14="http://schemas.microsoft.com/office/powerpoint/2010/main" val="304037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34156-E652-3BE2-1EEA-F2DBED409F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49" y="1222899"/>
            <a:ext cx="4223551" cy="3167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B24FB-7C53-D6DF-2BF9-BBC31F96A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35" y="2970052"/>
            <a:ext cx="4428956" cy="3321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E9CB5-A94C-5A54-F1C0-775F735B8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8440" y="1980482"/>
            <a:ext cx="2203328" cy="1652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82F47-1F5A-A33D-1A7E-4E2535D7CAB9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7AE73-D73B-1400-5B8E-863BAE8F210B}"/>
              </a:ext>
            </a:extLst>
          </p:cNvPr>
          <p:cNvSpPr txBox="1"/>
          <p:nvPr/>
        </p:nvSpPr>
        <p:spPr>
          <a:xfrm>
            <a:off x="382849" y="4522701"/>
            <a:ext cx="237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1912 FIAT Type 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412F1-B34A-6466-1EB1-BD8399C3F4F4}"/>
              </a:ext>
            </a:extLst>
          </p:cNvPr>
          <p:cNvSpPr txBox="1"/>
          <p:nvPr/>
        </p:nvSpPr>
        <p:spPr>
          <a:xfrm>
            <a:off x="5461054" y="2455885"/>
            <a:ext cx="177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Pierce-Arrow Model 41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12FF72-ECA8-86DF-2177-6DA2B0FF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47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C5610-62CC-8F44-E323-19EDBE51E2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4" y="1447060"/>
            <a:ext cx="4438834" cy="3329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9C7E9-C7DB-8EDB-8056-CC6BB712ADBC}"/>
              </a:ext>
            </a:extLst>
          </p:cNvPr>
          <p:cNvSpPr txBox="1"/>
          <p:nvPr/>
        </p:nvSpPr>
        <p:spPr>
          <a:xfrm>
            <a:off x="3027285" y="1056443"/>
            <a:ext cx="2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6F303-EF71-9241-A8EC-F273A51B1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799" y="3050227"/>
            <a:ext cx="3462294" cy="31996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4691C-5558-FEFF-3C12-4A53DD1A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B64CD-9595-3492-A431-02B7864420C8}"/>
              </a:ext>
            </a:extLst>
          </p:cNvPr>
          <p:cNvSpPr txBox="1"/>
          <p:nvPr/>
        </p:nvSpPr>
        <p:spPr>
          <a:xfrm>
            <a:off x="5415379" y="1525629"/>
            <a:ext cx="2077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1936 Fords</a:t>
            </a:r>
          </a:p>
        </p:txBody>
      </p:sp>
    </p:spTree>
    <p:extLst>
      <p:ext uri="{BB962C8B-B14F-4D97-AF65-F5344CB8AC3E}">
        <p14:creationId xmlns:p14="http://schemas.microsoft.com/office/powerpoint/2010/main" val="113394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886DA-9CB6-42BE-7D6F-0E6D874E714E}"/>
              </a:ext>
            </a:extLst>
          </p:cNvPr>
          <p:cNvSpPr txBox="1"/>
          <p:nvPr/>
        </p:nvSpPr>
        <p:spPr>
          <a:xfrm>
            <a:off x="3027285" y="1056443"/>
            <a:ext cx="2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Fords</a:t>
            </a:r>
          </a:p>
        </p:txBody>
      </p:sp>
      <p:pic>
        <p:nvPicPr>
          <p:cNvPr id="4" name="Picture 3" descr="A red toy car&#10;&#10;Description automatically generated with medium confidence">
            <a:extLst>
              <a:ext uri="{FF2B5EF4-FFF2-40B4-BE49-F238E27FC236}">
                <a16:creationId xmlns:a16="http://schemas.microsoft.com/office/drawing/2014/main" id="{7EE571FE-0972-C03D-7A57-8C706F4BEB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7" y="1602418"/>
            <a:ext cx="3622089" cy="2716567"/>
          </a:xfrm>
          <a:prstGeom prst="rect">
            <a:avLst/>
          </a:prstGeom>
        </p:spPr>
      </p:pic>
      <p:pic>
        <p:nvPicPr>
          <p:cNvPr id="12" name="Picture 11" descr="A car on a trailer&#10;&#10;Description automatically generated with medium confidence">
            <a:extLst>
              <a:ext uri="{FF2B5EF4-FFF2-40B4-BE49-F238E27FC236}">
                <a16:creationId xmlns:a16="http://schemas.microsoft.com/office/drawing/2014/main" id="{A7820040-7B94-52BB-CAB8-6AC04C1D7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126" y="3541914"/>
            <a:ext cx="3912833" cy="29346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9B8D1-D7A5-4ACB-1CF4-B9340860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Picture 6" descr="A car parked in a parking lot&#10;&#10;Description automatically generated">
            <a:extLst>
              <a:ext uri="{FF2B5EF4-FFF2-40B4-BE49-F238E27FC236}">
                <a16:creationId xmlns:a16="http://schemas.microsoft.com/office/drawing/2014/main" id="{5A93706D-DC93-A367-7B17-947FA83CA3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80" y="1338417"/>
            <a:ext cx="3616171" cy="2712128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76AEE76-F11E-4164-AD9F-2058A5EA89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21" y="854145"/>
            <a:ext cx="1835458" cy="137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84736-4F7E-4E9C-E935-03DC7797A1E3}"/>
              </a:ext>
            </a:extLst>
          </p:cNvPr>
          <p:cNvSpPr txBox="1"/>
          <p:nvPr/>
        </p:nvSpPr>
        <p:spPr>
          <a:xfrm>
            <a:off x="659167" y="4412202"/>
            <a:ext cx="1835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2 seater Thunderbird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F020F-AAF0-9E39-A002-816A9EA4BDA1}"/>
              </a:ext>
            </a:extLst>
          </p:cNvPr>
          <p:cNvSpPr txBox="1"/>
          <p:nvPr/>
        </p:nvSpPr>
        <p:spPr>
          <a:xfrm>
            <a:off x="1731701" y="6103051"/>
            <a:ext cx="1908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1958 Thunderbird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3C30A-514F-CFB3-79D1-831A42167C89}"/>
              </a:ext>
            </a:extLst>
          </p:cNvPr>
          <p:cNvSpPr txBox="1"/>
          <p:nvPr/>
        </p:nvSpPr>
        <p:spPr>
          <a:xfrm>
            <a:off x="4687410" y="990876"/>
            <a:ext cx="177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71-72 Thunderbird</a:t>
            </a:r>
          </a:p>
        </p:txBody>
      </p:sp>
    </p:spTree>
    <p:extLst>
      <p:ext uri="{BB962C8B-B14F-4D97-AF65-F5344CB8AC3E}">
        <p14:creationId xmlns:p14="http://schemas.microsoft.com/office/powerpoint/2010/main" val="2873067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E265C-A9B9-052B-4602-BD299F635805}"/>
              </a:ext>
            </a:extLst>
          </p:cNvPr>
          <p:cNvSpPr txBox="1"/>
          <p:nvPr/>
        </p:nvSpPr>
        <p:spPr>
          <a:xfrm>
            <a:off x="3027285" y="1056443"/>
            <a:ext cx="2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2177F-3F2B-81C8-7194-42DCFA1284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567" y="3589307"/>
            <a:ext cx="3932807" cy="29496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7B23-0B4B-78A5-3021-9515B98E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F7C76-DFE1-E88A-EA89-DD998D8E9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21" y="1553256"/>
            <a:ext cx="3932808" cy="2949606"/>
          </a:xfrm>
          <a:prstGeom prst="rect">
            <a:avLst/>
          </a:prstGeom>
        </p:spPr>
      </p:pic>
      <p:pic>
        <p:nvPicPr>
          <p:cNvPr id="3" name="Picture 2" descr="A black pickup truck parked in a parking lot&#10;&#10;Description automatically generated">
            <a:extLst>
              <a:ext uri="{FF2B5EF4-FFF2-40B4-BE49-F238E27FC236}">
                <a16:creationId xmlns:a16="http://schemas.microsoft.com/office/drawing/2014/main" id="{5AAF3BF6-9A7C-CCB3-2C09-C2D58CE79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136" y="1241109"/>
            <a:ext cx="3799643" cy="2849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9ED6F-E133-E2A4-FC68-FAB653C52399}"/>
              </a:ext>
            </a:extLst>
          </p:cNvPr>
          <p:cNvSpPr txBox="1"/>
          <p:nvPr/>
        </p:nvSpPr>
        <p:spPr>
          <a:xfrm>
            <a:off x="528221" y="4634144"/>
            <a:ext cx="217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1938 Lincoln Zephyr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3D617-A604-DBD7-87E8-9FC5D5B0B072}"/>
              </a:ext>
            </a:extLst>
          </p:cNvPr>
          <p:cNvSpPr txBox="1"/>
          <p:nvPr/>
        </p:nvSpPr>
        <p:spPr>
          <a:xfrm>
            <a:off x="4640802" y="920310"/>
            <a:ext cx="213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Lincoln Blackwood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52851-8EE4-D8BA-2611-4DAE0C63D322}"/>
              </a:ext>
            </a:extLst>
          </p:cNvPr>
          <p:cNvSpPr txBox="1"/>
          <p:nvPr/>
        </p:nvSpPr>
        <p:spPr>
          <a:xfrm>
            <a:off x="2084591" y="620246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1957 Lincoln</a:t>
            </a:r>
          </a:p>
        </p:txBody>
      </p:sp>
    </p:spTree>
    <p:extLst>
      <p:ext uri="{BB962C8B-B14F-4D97-AF65-F5344CB8AC3E}">
        <p14:creationId xmlns:p14="http://schemas.microsoft.com/office/powerpoint/2010/main" val="3077346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38C93-EDA8-0E71-6E91-9D5275920ABF}"/>
              </a:ext>
            </a:extLst>
          </p:cNvPr>
          <p:cNvSpPr txBox="1"/>
          <p:nvPr/>
        </p:nvSpPr>
        <p:spPr>
          <a:xfrm>
            <a:off x="3657599" y="558510"/>
            <a:ext cx="2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E2AD9-5A14-2DC5-A78E-9E5E3ED761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038" y="927842"/>
            <a:ext cx="3488924" cy="2616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0901F6-DEB4-A128-0823-F0D40128D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42" y="3668696"/>
            <a:ext cx="3719744" cy="27898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07547-62A4-C0C9-C235-F1055419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A10AC-ADBE-FD8C-092D-849067A827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7" y="1400784"/>
            <a:ext cx="3740460" cy="2805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A1FA2-6E78-B59F-0377-95446E5EFDD2}"/>
              </a:ext>
            </a:extLst>
          </p:cNvPr>
          <p:cNvSpPr txBox="1"/>
          <p:nvPr/>
        </p:nvSpPr>
        <p:spPr>
          <a:xfrm>
            <a:off x="5655076" y="927842"/>
            <a:ext cx="217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Ford station wagon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52A28-F785-F361-4EEA-739E40A9FF56}"/>
              </a:ext>
            </a:extLst>
          </p:cNvPr>
          <p:cNvSpPr txBox="1"/>
          <p:nvPr/>
        </p:nvSpPr>
        <p:spPr>
          <a:xfrm>
            <a:off x="659166" y="4215007"/>
            <a:ext cx="155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1958 Ford Ranch Wagon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14028-92DB-EC7E-E292-7933EF46CE0E}"/>
              </a:ext>
            </a:extLst>
          </p:cNvPr>
          <p:cNvSpPr txBox="1"/>
          <p:nvPr/>
        </p:nvSpPr>
        <p:spPr>
          <a:xfrm>
            <a:off x="1185725" y="5935284"/>
            <a:ext cx="154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1940 Ford panel delivery</a:t>
            </a:r>
          </a:p>
        </p:txBody>
      </p:sp>
    </p:spTree>
    <p:extLst>
      <p:ext uri="{BB962C8B-B14F-4D97-AF65-F5344CB8AC3E}">
        <p14:creationId xmlns:p14="http://schemas.microsoft.com/office/powerpoint/2010/main" val="43576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B0F8-E6ED-B241-6B5E-AAAC4849B5C3}"/>
              </a:ext>
            </a:extLst>
          </p:cNvPr>
          <p:cNvSpPr txBox="1"/>
          <p:nvPr/>
        </p:nvSpPr>
        <p:spPr>
          <a:xfrm>
            <a:off x="3258105" y="923278"/>
            <a:ext cx="245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Chevrolets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2FFF9-EE40-D939-4F2D-3FE9F0B0F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49" y="1447058"/>
            <a:ext cx="3533313" cy="2649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42757-6ABE-33B4-4719-6BCA724B1E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487" y="829400"/>
            <a:ext cx="4154749" cy="3116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6FC3D-67B9-884A-7BF7-1D1E87AA5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901" y="3524944"/>
            <a:ext cx="4154749" cy="24097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324A0-713E-D9E4-11F4-B51D1DBA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6CFB7-BD38-05E6-D004-D19ADBFBD5F5}"/>
              </a:ext>
            </a:extLst>
          </p:cNvPr>
          <p:cNvSpPr txBox="1"/>
          <p:nvPr/>
        </p:nvSpPr>
        <p:spPr>
          <a:xfrm>
            <a:off x="4909351" y="651847"/>
            <a:ext cx="2254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1971 Chevrolet C-20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27744-9214-9E9D-B9E8-809603C3B512}"/>
              </a:ext>
            </a:extLst>
          </p:cNvPr>
          <p:cNvSpPr txBox="1"/>
          <p:nvPr/>
        </p:nvSpPr>
        <p:spPr>
          <a:xfrm>
            <a:off x="577049" y="4233318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1936 Chevrolet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773DA-A122-177E-33DE-77161F68EF5F}"/>
              </a:ext>
            </a:extLst>
          </p:cNvPr>
          <p:cNvSpPr txBox="1"/>
          <p:nvPr/>
        </p:nvSpPr>
        <p:spPr>
          <a:xfrm>
            <a:off x="1367161" y="5291091"/>
            <a:ext cx="209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1958 Impala</a:t>
            </a:r>
          </a:p>
          <a:p>
            <a:pPr algn="l"/>
            <a:r>
              <a:rPr lang="en-US" sz="1400" dirty="0"/>
              <a:t>Equipped with very rare Turboglide transmission</a:t>
            </a:r>
          </a:p>
        </p:txBody>
      </p:sp>
    </p:spTree>
    <p:extLst>
      <p:ext uri="{BB962C8B-B14F-4D97-AF65-F5344CB8AC3E}">
        <p14:creationId xmlns:p14="http://schemas.microsoft.com/office/powerpoint/2010/main" val="437956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D2091-C963-285C-D955-7356B07009F4}"/>
              </a:ext>
            </a:extLst>
          </p:cNvPr>
          <p:cNvSpPr txBox="1"/>
          <p:nvPr/>
        </p:nvSpPr>
        <p:spPr>
          <a:xfrm>
            <a:off x="4048217" y="601172"/>
            <a:ext cx="170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B0D42-DFE5-5758-7F8D-3F8BC25EE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117" y="3032386"/>
            <a:ext cx="4150172" cy="3022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A8C94-0D87-F5C8-02B8-8884665784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25" y="4773937"/>
            <a:ext cx="1908699" cy="14315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23FAB-05C5-626C-712A-41B68D78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6A1BD-71F3-78DD-881C-31A48A585B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9" y="1165194"/>
            <a:ext cx="4022696" cy="3017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99FAE-5D91-9E63-A285-0694593AD249}"/>
              </a:ext>
            </a:extLst>
          </p:cNvPr>
          <p:cNvSpPr txBox="1"/>
          <p:nvPr/>
        </p:nvSpPr>
        <p:spPr>
          <a:xfrm>
            <a:off x="6658252" y="2704561"/>
            <a:ext cx="204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1953 Nash Healey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F1EF1-ABE4-3599-9228-F118E4B245F5}"/>
              </a:ext>
            </a:extLst>
          </p:cNvPr>
          <p:cNvSpPr txBox="1"/>
          <p:nvPr/>
        </p:nvSpPr>
        <p:spPr>
          <a:xfrm>
            <a:off x="4793942" y="1278384"/>
            <a:ext cx="2112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1974 AMC Matador coupe, with Barcelona package</a:t>
            </a:r>
          </a:p>
        </p:txBody>
      </p:sp>
    </p:spTree>
    <p:extLst>
      <p:ext uri="{BB962C8B-B14F-4D97-AF65-F5344CB8AC3E}">
        <p14:creationId xmlns:p14="http://schemas.microsoft.com/office/powerpoint/2010/main" val="2386685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B06E4-D1AD-4BE1-FAC1-18729B3CE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02" y="1038688"/>
            <a:ext cx="3681275" cy="2760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604620-6ED4-3932-62E6-D5905F107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35" y="3197357"/>
            <a:ext cx="4211992" cy="3158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08363-96AD-56CD-4C05-F5D6A96B3865}"/>
              </a:ext>
            </a:extLst>
          </p:cNvPr>
          <p:cNvSpPr txBox="1"/>
          <p:nvPr/>
        </p:nvSpPr>
        <p:spPr>
          <a:xfrm>
            <a:off x="5974672" y="408373"/>
            <a:ext cx="170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B7913E-E447-21B8-F4FF-A0FE7B3CE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414" y="4947592"/>
            <a:ext cx="2121763" cy="1591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DA79A-52D0-CE7D-C715-195ADCDAC5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966" y="2011419"/>
            <a:ext cx="2716567" cy="20374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8449B-36B8-53AA-A975-A95C04AA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EB341-212F-7AA9-711C-5DC576FCDF20}"/>
              </a:ext>
            </a:extLst>
          </p:cNvPr>
          <p:cNvSpPr txBox="1"/>
          <p:nvPr/>
        </p:nvSpPr>
        <p:spPr>
          <a:xfrm>
            <a:off x="369902" y="3862508"/>
            <a:ext cx="23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1948 Nash with Jetfire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48B7B-1806-7503-CDB9-AD9903896493}"/>
              </a:ext>
            </a:extLst>
          </p:cNvPr>
          <p:cNvSpPr txBox="1"/>
          <p:nvPr/>
        </p:nvSpPr>
        <p:spPr>
          <a:xfrm>
            <a:off x="5092825" y="1674967"/>
            <a:ext cx="250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Nash Statesman Super</a:t>
            </a:r>
          </a:p>
        </p:txBody>
      </p:sp>
    </p:spTree>
    <p:extLst>
      <p:ext uri="{BB962C8B-B14F-4D97-AF65-F5344CB8AC3E}">
        <p14:creationId xmlns:p14="http://schemas.microsoft.com/office/powerpoint/2010/main" val="1941361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red convertible car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252744B2-9248-F531-9316-50314BB11D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7" y="1283931"/>
            <a:ext cx="4212456" cy="3159342"/>
          </a:xfrm>
          <a:prstGeom prst="rect">
            <a:avLst/>
          </a:prstGeom>
        </p:spPr>
      </p:pic>
      <p:pic>
        <p:nvPicPr>
          <p:cNvPr id="5" name="Picture 4" descr="A red car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B74A44E3-AB27-8957-16EF-4435A73014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90009"/>
            <a:ext cx="4276817" cy="3207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9F9A0E-2975-CADD-FB07-6CD54CAB9CF4}"/>
              </a:ext>
            </a:extLst>
          </p:cNvPr>
          <p:cNvSpPr txBox="1"/>
          <p:nvPr/>
        </p:nvSpPr>
        <p:spPr>
          <a:xfrm>
            <a:off x="2556769" y="87001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Cadillacs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39EAA-B218-1A64-3A9E-ED27A472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C3C12-D2E3-BDBC-FEB4-42D7F47C7440}"/>
              </a:ext>
            </a:extLst>
          </p:cNvPr>
          <p:cNvSpPr txBox="1"/>
          <p:nvPr/>
        </p:nvSpPr>
        <p:spPr>
          <a:xfrm>
            <a:off x="4992579" y="1785772"/>
            <a:ext cx="249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Cadillac Eldorado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2C3F9-B7FB-6DAC-10A4-DDDA31A88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91" y="3979413"/>
            <a:ext cx="3641326" cy="2092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CCCA02-9B60-3B7E-34DE-47486083E500}"/>
              </a:ext>
            </a:extLst>
          </p:cNvPr>
          <p:cNvSpPr txBox="1"/>
          <p:nvPr/>
        </p:nvSpPr>
        <p:spPr>
          <a:xfrm>
            <a:off x="919209" y="6072988"/>
            <a:ext cx="249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Cadillac </a:t>
            </a:r>
          </a:p>
        </p:txBody>
      </p:sp>
    </p:spTree>
    <p:extLst>
      <p:ext uri="{BB962C8B-B14F-4D97-AF65-F5344CB8AC3E}">
        <p14:creationId xmlns:p14="http://schemas.microsoft.com/office/powerpoint/2010/main" val="120176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92798-3C50-73C6-9692-A7E79D8F40A0}"/>
              </a:ext>
            </a:extLst>
          </p:cNvPr>
          <p:cNvSpPr txBox="1"/>
          <p:nvPr/>
        </p:nvSpPr>
        <p:spPr>
          <a:xfrm>
            <a:off x="2556769" y="87001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Cadillacs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AF95C-ED17-D93A-6399-1351F3FE6A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44" y="1239343"/>
            <a:ext cx="4374473" cy="32808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EF452-7EF7-8EAB-2A21-6F24F14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E3C79B-5884-D886-7300-7E06393B9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137" y="764589"/>
            <a:ext cx="3753590" cy="300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69165-0B90-17CB-CF82-EC2D39077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78" y="3644163"/>
            <a:ext cx="3568823" cy="2676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1E5F7B-851C-9DDA-30F8-13BF88402B09}"/>
              </a:ext>
            </a:extLst>
          </p:cNvPr>
          <p:cNvSpPr txBox="1"/>
          <p:nvPr/>
        </p:nvSpPr>
        <p:spPr>
          <a:xfrm>
            <a:off x="2413201" y="5842009"/>
            <a:ext cx="138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1930 Cadillac V16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C0AA3-2783-21B8-2B11-2FCDE3DC4DE8}"/>
              </a:ext>
            </a:extLst>
          </p:cNvPr>
          <p:cNvSpPr txBox="1"/>
          <p:nvPr/>
        </p:nvSpPr>
        <p:spPr>
          <a:xfrm>
            <a:off x="668044" y="4651899"/>
            <a:ext cx="20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1938 Cadillac V16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158970-F09B-8B09-0849-71FCA360C7DE}"/>
              </a:ext>
            </a:extLst>
          </p:cNvPr>
          <p:cNvSpPr txBox="1"/>
          <p:nvPr/>
        </p:nvSpPr>
        <p:spPr>
          <a:xfrm>
            <a:off x="5058931" y="481260"/>
            <a:ext cx="236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1938 Cadillac V12</a:t>
            </a:r>
          </a:p>
        </p:txBody>
      </p:sp>
    </p:spTree>
    <p:extLst>
      <p:ext uri="{BB962C8B-B14F-4D97-AF65-F5344CB8AC3E}">
        <p14:creationId xmlns:p14="http://schemas.microsoft.com/office/powerpoint/2010/main" val="1421327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C1D6A-5120-FC14-BB1A-359DA3C7E0F2}"/>
              </a:ext>
            </a:extLst>
          </p:cNvPr>
          <p:cNvSpPr txBox="1"/>
          <p:nvPr/>
        </p:nvSpPr>
        <p:spPr>
          <a:xfrm>
            <a:off x="3185138" y="399366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Cadillacs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648E9-6310-668B-DAF0-3F9D69E50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5924" y="1514891"/>
            <a:ext cx="3296351" cy="2546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7F93D-0496-2D6D-576A-02900029B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574" y="774632"/>
            <a:ext cx="3534044" cy="2910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1DC7B-CA02-E4AE-1A25-271F0BBF94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223" y="3512746"/>
            <a:ext cx="3794747" cy="2846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34A47B-3F38-F444-401F-DF4400C99F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0233" y="4422242"/>
            <a:ext cx="1605874" cy="12044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D30ED-B8F1-F48B-C09C-E369C95F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7019D-2611-2CA5-8571-B5FE7B33481B}"/>
              </a:ext>
            </a:extLst>
          </p:cNvPr>
          <p:cNvSpPr txBox="1"/>
          <p:nvPr/>
        </p:nvSpPr>
        <p:spPr>
          <a:xfrm>
            <a:off x="1814099" y="4436198"/>
            <a:ext cx="165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1928 LaSalle series 303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Mr. LaSalle waving his hat and urging everyone onward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2924F-B6DB-A06C-ED5D-246D08C06FEF}"/>
              </a:ext>
            </a:extLst>
          </p:cNvPr>
          <p:cNvSpPr txBox="1"/>
          <p:nvPr/>
        </p:nvSpPr>
        <p:spPr>
          <a:xfrm>
            <a:off x="4737820" y="430143"/>
            <a:ext cx="210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1941 Cadillac Series 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0A575-7105-EAA1-8D29-D15B7CA2FD32}"/>
              </a:ext>
            </a:extLst>
          </p:cNvPr>
          <p:cNvSpPr txBox="1"/>
          <p:nvPr/>
        </p:nvSpPr>
        <p:spPr>
          <a:xfrm>
            <a:off x="3468293" y="3261043"/>
            <a:ext cx="12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Cadillac V12</a:t>
            </a:r>
          </a:p>
        </p:txBody>
      </p:sp>
    </p:spTree>
    <p:extLst>
      <p:ext uri="{BB962C8B-B14F-4D97-AF65-F5344CB8AC3E}">
        <p14:creationId xmlns:p14="http://schemas.microsoft.com/office/powerpoint/2010/main" val="130699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F79DB-F9A8-AA1D-9E82-8328C6EBBA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585" y="3163780"/>
            <a:ext cx="4492102" cy="3369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DD52F-4A84-211C-815D-59A438EFBD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40" y="1162786"/>
            <a:ext cx="4156969" cy="3117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C6838-653C-740D-BFA9-1F1263C073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76613" y="2395862"/>
            <a:ext cx="1766656" cy="1535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69D1D-F98F-F94F-86C8-69BCF0216901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24C16-8754-7A9C-D43C-17140594C28E}"/>
              </a:ext>
            </a:extLst>
          </p:cNvPr>
          <p:cNvSpPr txBox="1"/>
          <p:nvPr/>
        </p:nvSpPr>
        <p:spPr>
          <a:xfrm>
            <a:off x="416140" y="4386856"/>
            <a:ext cx="271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Marmon Sixteen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0B356-3546-E496-32C0-DDE3AD74EA7C}"/>
              </a:ext>
            </a:extLst>
          </p:cNvPr>
          <p:cNvSpPr txBox="1"/>
          <p:nvPr/>
        </p:nvSpPr>
        <p:spPr>
          <a:xfrm>
            <a:off x="5715555" y="2439076"/>
            <a:ext cx="1655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1914 Thomas Model K-6 90 Flyabout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B1EED6-DD4F-057E-6E02-CED51D2A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52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73A1E-45A5-9037-E122-13CABF18A3C8}"/>
              </a:ext>
            </a:extLst>
          </p:cNvPr>
          <p:cNvSpPr txBox="1"/>
          <p:nvPr/>
        </p:nvSpPr>
        <p:spPr>
          <a:xfrm>
            <a:off x="2908825" y="56242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Cadillacs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58834F-124A-4376-9675-03B31E040696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E4B0C-12B3-BC66-E00E-FE4344F902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4" y="1179420"/>
            <a:ext cx="3861786" cy="2896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4E101-B45C-3158-9A5C-CC9205429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6504" y="779015"/>
            <a:ext cx="4634142" cy="28963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578A8-A2B0-9D21-E5E5-3A87F301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D6FD0-C43D-1653-8938-5B72F8FDA5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3460011"/>
            <a:ext cx="2902626" cy="2896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2F198-E98E-CDD3-A8E7-7BB9A5D1E064}"/>
              </a:ext>
            </a:extLst>
          </p:cNvPr>
          <p:cNvSpPr txBox="1"/>
          <p:nvPr/>
        </p:nvSpPr>
        <p:spPr>
          <a:xfrm>
            <a:off x="1837678" y="6000984"/>
            <a:ext cx="19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1905 Cadillac Model 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97EDE-0A14-8518-4A5F-08EC8D88E05E}"/>
              </a:ext>
            </a:extLst>
          </p:cNvPr>
          <p:cNvSpPr txBox="1"/>
          <p:nvPr/>
        </p:nvSpPr>
        <p:spPr>
          <a:xfrm>
            <a:off x="785675" y="4163274"/>
            <a:ext cx="196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1910 Cadillac Model 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90466-3041-0314-92C7-CDA79DC3E8E5}"/>
              </a:ext>
            </a:extLst>
          </p:cNvPr>
          <p:cNvSpPr txBox="1"/>
          <p:nvPr/>
        </p:nvSpPr>
        <p:spPr>
          <a:xfrm>
            <a:off x="6205491" y="523783"/>
            <a:ext cx="221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1946-7 Cadillac</a:t>
            </a:r>
          </a:p>
        </p:txBody>
      </p:sp>
    </p:spTree>
    <p:extLst>
      <p:ext uri="{BB962C8B-B14F-4D97-AF65-F5344CB8AC3E}">
        <p14:creationId xmlns:p14="http://schemas.microsoft.com/office/powerpoint/2010/main" val="3475199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73A1E-45A5-9037-E122-13CABF18A3C8}"/>
              </a:ext>
            </a:extLst>
          </p:cNvPr>
          <p:cNvSpPr txBox="1"/>
          <p:nvPr/>
        </p:nvSpPr>
        <p:spPr>
          <a:xfrm>
            <a:off x="3204839" y="523783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Cadillacs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58834F-124A-4376-9675-03B31E040696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08EBA-1103-5106-4881-4CB8989B87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60" y="1471473"/>
            <a:ext cx="3956481" cy="2967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DEA17-DD70-C981-B74A-8EABFDEC2F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078" y="854145"/>
            <a:ext cx="3678756" cy="2759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9D7B9-F680-E9FE-F7C6-43DBEE36C7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141" y="3968827"/>
            <a:ext cx="3426781" cy="25700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9B077-5D75-696C-352F-0645DA22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21A65-78E2-337C-0808-07E92F7D6E03}"/>
              </a:ext>
            </a:extLst>
          </p:cNvPr>
          <p:cNvSpPr txBox="1"/>
          <p:nvPr/>
        </p:nvSpPr>
        <p:spPr>
          <a:xfrm>
            <a:off x="659167" y="4722920"/>
            <a:ext cx="164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Small Cadillacs</a:t>
            </a:r>
          </a:p>
        </p:txBody>
      </p:sp>
    </p:spTree>
    <p:extLst>
      <p:ext uri="{BB962C8B-B14F-4D97-AF65-F5344CB8AC3E}">
        <p14:creationId xmlns:p14="http://schemas.microsoft.com/office/powerpoint/2010/main" val="235908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8BBDD-C59D-7C7A-C42E-4F7B85667B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688" y="3448927"/>
            <a:ext cx="3944262" cy="2958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1A88C-D316-BC08-B6F7-930BAA592852}"/>
              </a:ext>
            </a:extLst>
          </p:cNvPr>
          <p:cNvSpPr txBox="1"/>
          <p:nvPr/>
        </p:nvSpPr>
        <p:spPr>
          <a:xfrm>
            <a:off x="2902998" y="541538"/>
            <a:ext cx="40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England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B79CFE-E9DF-D05F-3899-8457E9C0B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289" y="888061"/>
            <a:ext cx="3913191" cy="2789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9956CD-A4E7-FD66-D798-D0BB40FBC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014" y="2711664"/>
            <a:ext cx="1768934" cy="1111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DFE557-CF25-8A7E-E9B9-0B29F2E7D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10" y="1119363"/>
            <a:ext cx="3367511" cy="26014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5EE08-E062-A4C4-BEEF-DC750134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E3ABF-1AF3-96F1-7364-3BC54B186F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34" y="4005101"/>
            <a:ext cx="2311381" cy="1733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E7D5FA-67EE-31C3-B5DD-9D8E8BFBDA24}"/>
              </a:ext>
            </a:extLst>
          </p:cNvPr>
          <p:cNvSpPr txBox="1"/>
          <p:nvPr/>
        </p:nvSpPr>
        <p:spPr>
          <a:xfrm>
            <a:off x="1269507" y="1119363"/>
            <a:ext cx="280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1939 Lea Francis Corsica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E11E6-E03A-8E5D-5DA0-29282FAD7171}"/>
              </a:ext>
            </a:extLst>
          </p:cNvPr>
          <p:cNvSpPr txBox="1"/>
          <p:nvPr/>
        </p:nvSpPr>
        <p:spPr>
          <a:xfrm>
            <a:off x="6627706" y="3720852"/>
            <a:ext cx="197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1939 Matford</a:t>
            </a:r>
          </a:p>
          <a:p>
            <a:pPr algn="l"/>
            <a:r>
              <a:rPr lang="en-US" sz="1400" dirty="0"/>
              <a:t>Custom bodied Ford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7AE18-046B-F9FE-C022-C3210E7F783B}"/>
              </a:ext>
            </a:extLst>
          </p:cNvPr>
          <p:cNvSpPr txBox="1"/>
          <p:nvPr/>
        </p:nvSpPr>
        <p:spPr>
          <a:xfrm>
            <a:off x="596722" y="5843893"/>
            <a:ext cx="230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1938 Aston Martin 15/98</a:t>
            </a:r>
          </a:p>
        </p:txBody>
      </p:sp>
    </p:spTree>
    <p:extLst>
      <p:ext uri="{BB962C8B-B14F-4D97-AF65-F5344CB8AC3E}">
        <p14:creationId xmlns:p14="http://schemas.microsoft.com/office/powerpoint/2010/main" val="2379401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C5E95-C83A-EB58-A71B-8C66DA2EA817}"/>
              </a:ext>
            </a:extLst>
          </p:cNvPr>
          <p:cNvSpPr txBox="1"/>
          <p:nvPr/>
        </p:nvSpPr>
        <p:spPr>
          <a:xfrm>
            <a:off x="2902998" y="541538"/>
            <a:ext cx="40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England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D1FA6-D56A-8C6F-4E9C-2306CB440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17" y="1151877"/>
            <a:ext cx="3675356" cy="3036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063F1-2E2A-B3B0-4D94-E2A5423A5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95957" y="890989"/>
            <a:ext cx="1913138" cy="1434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B9AC2A-D711-CDC3-86A0-42A67D695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798" y="1608416"/>
            <a:ext cx="2663301" cy="1997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51CC6F-3A8C-0A8C-2BF0-75DC10B6A0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6637" y="3578609"/>
            <a:ext cx="2298970" cy="17242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C5D53-62B2-2C8E-8720-1FD331A1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4279" y="6316462"/>
            <a:ext cx="2057400" cy="365125"/>
          </a:xfrm>
        </p:spPr>
        <p:txBody>
          <a:bodyPr/>
          <a:lstStyle/>
          <a:p>
            <a:fld id="{B96BC862-E090-4F54-A3F4-D6EEB8CBF4B2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0ECB7-6E88-7C1B-5B1F-698AB3C084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9319" y="3120171"/>
            <a:ext cx="3527962" cy="3109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B5421-A74E-3056-43FF-D4F181303707}"/>
              </a:ext>
            </a:extLst>
          </p:cNvPr>
          <p:cNvSpPr txBox="1"/>
          <p:nvPr/>
        </p:nvSpPr>
        <p:spPr>
          <a:xfrm>
            <a:off x="470517" y="4376691"/>
            <a:ext cx="2432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1930 Bentley LeMans Tourer</a:t>
            </a:r>
          </a:p>
          <a:p>
            <a:pPr algn="l"/>
            <a:r>
              <a:rPr lang="en-US" sz="1400" dirty="0"/>
              <a:t>Bentley won 5 out of the first 7 LeMans races with cars like this one.</a:t>
            </a:r>
          </a:p>
          <a:p>
            <a:pPr algn="l"/>
            <a:r>
              <a:rPr lang="en-US" sz="1400" dirty="0"/>
              <a:t>It has a 4 ½ liter 4 cyl OHC engine</a:t>
            </a:r>
          </a:p>
        </p:txBody>
      </p:sp>
    </p:spTree>
    <p:extLst>
      <p:ext uri="{BB962C8B-B14F-4D97-AF65-F5344CB8AC3E}">
        <p14:creationId xmlns:p14="http://schemas.microsoft.com/office/powerpoint/2010/main" val="22163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8BF9A-3452-E5FA-E5A5-3FA3A7C1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148" y="4162284"/>
            <a:ext cx="3438078" cy="2364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C9C9EE-5CA8-AEB1-231F-567EB5C1827C}"/>
              </a:ext>
            </a:extLst>
          </p:cNvPr>
          <p:cNvSpPr txBox="1"/>
          <p:nvPr/>
        </p:nvSpPr>
        <p:spPr>
          <a:xfrm>
            <a:off x="2902998" y="541538"/>
            <a:ext cx="40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1AF4-FB9F-40DF-14C6-BCB0F608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DB159-577D-6B1E-2AB2-D525A931C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076" y="1354000"/>
            <a:ext cx="3717663" cy="3145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B0DF46-E6F9-ADEE-E509-A4DE13322A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0534" y="4256489"/>
            <a:ext cx="1637930" cy="1228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F10F4D-5870-7D94-4212-482FEBE22F94}"/>
              </a:ext>
            </a:extLst>
          </p:cNvPr>
          <p:cNvSpPr txBox="1"/>
          <p:nvPr/>
        </p:nvSpPr>
        <p:spPr>
          <a:xfrm>
            <a:off x="2854352" y="6109556"/>
            <a:ext cx="171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1970 Jaguar XKE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D6C91-9E35-9B5B-C240-DD7765F0EB32}"/>
              </a:ext>
            </a:extLst>
          </p:cNvPr>
          <p:cNvSpPr txBox="1"/>
          <p:nvPr/>
        </p:nvSpPr>
        <p:spPr>
          <a:xfrm>
            <a:off x="1653723" y="4617366"/>
            <a:ext cx="2323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1957 Jaguar Mark VIII</a:t>
            </a:r>
          </a:p>
          <a:p>
            <a:pPr algn="l"/>
            <a:r>
              <a:rPr lang="en-US" sz="1400" dirty="0"/>
              <a:t>Note that it has the automatic transmission derived from a 1950 Studebaker design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E8ED31-8D4A-A03C-64CD-65E1FC6867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888" y="985086"/>
            <a:ext cx="3974057" cy="2638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8083D0-6657-EE93-286C-46166C463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0" y="3157656"/>
            <a:ext cx="2228295" cy="1341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D5202D-D249-B174-846A-590BB97BBC59}"/>
              </a:ext>
            </a:extLst>
          </p:cNvPr>
          <p:cNvSpPr txBox="1"/>
          <p:nvPr/>
        </p:nvSpPr>
        <p:spPr>
          <a:xfrm>
            <a:off x="5753174" y="978546"/>
            <a:ext cx="222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Jaguar Mark V</a:t>
            </a:r>
          </a:p>
        </p:txBody>
      </p:sp>
    </p:spTree>
    <p:extLst>
      <p:ext uri="{BB962C8B-B14F-4D97-AF65-F5344CB8AC3E}">
        <p14:creationId xmlns:p14="http://schemas.microsoft.com/office/powerpoint/2010/main" val="1602283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79161-3733-7E27-BAC0-7553D245F9AA}"/>
              </a:ext>
            </a:extLst>
          </p:cNvPr>
          <p:cNvSpPr txBox="1"/>
          <p:nvPr/>
        </p:nvSpPr>
        <p:spPr>
          <a:xfrm>
            <a:off x="2902998" y="541538"/>
            <a:ext cx="40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England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DE248-8AC0-73F5-3C68-E7A1335F5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45" y="1037083"/>
            <a:ext cx="3720782" cy="304050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00B3D-6AEC-84E2-D088-8D4B9680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AAF187-F25A-7D22-9CA1-FD025C578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776" y="954259"/>
            <a:ext cx="4266780" cy="3315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02F0FA-68FF-1A75-5E19-77C394D7F1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8" y="3873036"/>
            <a:ext cx="2114522" cy="1585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396B0-27CB-40F3-DDE8-F7C9A45FB2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760" y="3873036"/>
            <a:ext cx="3454737" cy="2591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887CAC-5922-9833-40CB-0937921C9B70}"/>
              </a:ext>
            </a:extLst>
          </p:cNvPr>
          <p:cNvSpPr txBox="1"/>
          <p:nvPr/>
        </p:nvSpPr>
        <p:spPr>
          <a:xfrm>
            <a:off x="316174" y="4023165"/>
            <a:ext cx="1664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1948 Bentley Mark IV, with custom body by Franay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9FF3B4-C136-F9D4-37AE-E8D087F78651}"/>
              </a:ext>
            </a:extLst>
          </p:cNvPr>
          <p:cNvSpPr txBox="1"/>
          <p:nvPr/>
        </p:nvSpPr>
        <p:spPr>
          <a:xfrm>
            <a:off x="886483" y="5446073"/>
            <a:ext cx="1469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1934 Bentley Sports Saloon, built in Derby, England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161A2-6427-FEBC-D24B-0BF5A66A2548}"/>
              </a:ext>
            </a:extLst>
          </p:cNvPr>
          <p:cNvSpPr txBox="1"/>
          <p:nvPr/>
        </p:nvSpPr>
        <p:spPr>
          <a:xfrm>
            <a:off x="6542843" y="5539666"/>
            <a:ext cx="246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Bentley S1 Continental Sports Saloon, custom body</a:t>
            </a:r>
          </a:p>
        </p:txBody>
      </p:sp>
    </p:spTree>
    <p:extLst>
      <p:ext uri="{BB962C8B-B14F-4D97-AF65-F5344CB8AC3E}">
        <p14:creationId xmlns:p14="http://schemas.microsoft.com/office/powerpoint/2010/main" val="18028482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868A5-DA05-0689-95E1-875DA4F6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9D644-684F-899D-F7D8-B682A37BB5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86196" y="1334704"/>
            <a:ext cx="4870172" cy="4872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57CD86-8D70-1F47-9F45-B71B966421C8}"/>
              </a:ext>
            </a:extLst>
          </p:cNvPr>
          <p:cNvSpPr txBox="1"/>
          <p:nvPr/>
        </p:nvSpPr>
        <p:spPr>
          <a:xfrm>
            <a:off x="6422438" y="4390273"/>
            <a:ext cx="2252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1952 Daimler Drophead</a:t>
            </a:r>
          </a:p>
          <a:p>
            <a:pPr algn="l"/>
            <a:r>
              <a:rPr lang="en-US" sz="1400" dirty="0"/>
              <a:t>Built for King George VI. Delivered to Queen Elizabeth II. The Queen played a part in the design of this car.</a:t>
            </a:r>
          </a:p>
          <a:p>
            <a:pPr algn="l"/>
            <a:r>
              <a:rPr lang="en-US" sz="1400" dirty="0"/>
              <a:t>Uses a fluid coupling and pre-selector gearbox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3FDF8-0049-CCB8-5B2E-D9E175776D3A}"/>
              </a:ext>
            </a:extLst>
          </p:cNvPr>
          <p:cNvSpPr txBox="1"/>
          <p:nvPr/>
        </p:nvSpPr>
        <p:spPr>
          <a:xfrm>
            <a:off x="2849732" y="816454"/>
            <a:ext cx="40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England</a:t>
            </a:r>
          </a:p>
        </p:txBody>
      </p:sp>
    </p:spTree>
    <p:extLst>
      <p:ext uri="{BB962C8B-B14F-4D97-AF65-F5344CB8AC3E}">
        <p14:creationId xmlns:p14="http://schemas.microsoft.com/office/powerpoint/2010/main" val="2363719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79161-3733-7E27-BAC0-7553D245F9AA}"/>
              </a:ext>
            </a:extLst>
          </p:cNvPr>
          <p:cNvSpPr txBox="1"/>
          <p:nvPr/>
        </p:nvSpPr>
        <p:spPr>
          <a:xfrm>
            <a:off x="2902998" y="541538"/>
            <a:ext cx="40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England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D89C-2582-7186-C22F-7C7F6B1501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89" y="1745775"/>
            <a:ext cx="5792408" cy="434430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09DF-7607-94D4-1F98-16CBC3C7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A1E66-3586-8FB3-1D30-1F49E0DB9C23}"/>
              </a:ext>
            </a:extLst>
          </p:cNvPr>
          <p:cNvSpPr txBox="1"/>
          <p:nvPr/>
        </p:nvSpPr>
        <p:spPr>
          <a:xfrm>
            <a:off x="1003177" y="1367161"/>
            <a:ext cx="240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1965 Morris Minor Traveler</a:t>
            </a:r>
          </a:p>
        </p:txBody>
      </p:sp>
    </p:spTree>
    <p:extLst>
      <p:ext uri="{BB962C8B-B14F-4D97-AF65-F5344CB8AC3E}">
        <p14:creationId xmlns:p14="http://schemas.microsoft.com/office/powerpoint/2010/main" val="1945818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AED246-724F-5C34-5396-CBDB4217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144" y="532747"/>
            <a:ext cx="4227279" cy="346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 descr="A green car parked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C0270453-13BA-A184-AFD5-AD74FFDA7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80" y="1367492"/>
            <a:ext cx="3320249" cy="2490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8F244-D46E-4B90-D79A-513EEC87CE2E}"/>
              </a:ext>
            </a:extLst>
          </p:cNvPr>
          <p:cNvSpPr txBox="1"/>
          <p:nvPr/>
        </p:nvSpPr>
        <p:spPr>
          <a:xfrm>
            <a:off x="2920753" y="452516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Chryslers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70B4-4177-142E-98D4-D3C71673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EB794-A591-ABA4-556A-B8DD454F82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226" y="3684233"/>
            <a:ext cx="3781141" cy="2743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3AD327-A8C0-21F3-B6D3-2C7272A91F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641" y="3736762"/>
            <a:ext cx="1843782" cy="12104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292DC7-9824-ED20-A7BA-67FD15778953}"/>
              </a:ext>
            </a:extLst>
          </p:cNvPr>
          <p:cNvSpPr txBox="1"/>
          <p:nvPr/>
        </p:nvSpPr>
        <p:spPr>
          <a:xfrm>
            <a:off x="791222" y="6001304"/>
            <a:ext cx="157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1933 Plymouth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B8E37A-E30B-D831-FCC7-E637314611EF}"/>
              </a:ext>
            </a:extLst>
          </p:cNvPr>
          <p:cNvSpPr txBox="1"/>
          <p:nvPr/>
        </p:nvSpPr>
        <p:spPr>
          <a:xfrm>
            <a:off x="402767" y="3835229"/>
            <a:ext cx="147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1931 DeSoto 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1E98D-F1DE-7CE5-65BA-E7E5098C71B0}"/>
              </a:ext>
            </a:extLst>
          </p:cNvPr>
          <p:cNvSpPr txBox="1"/>
          <p:nvPr/>
        </p:nvSpPr>
        <p:spPr>
          <a:xfrm>
            <a:off x="6658695" y="494725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1932 Chrysler CL Imperial</a:t>
            </a:r>
          </a:p>
          <a:p>
            <a:pPr algn="l"/>
            <a:r>
              <a:rPr lang="en-US" sz="1400" dirty="0"/>
              <a:t>With correct gazelle</a:t>
            </a:r>
          </a:p>
        </p:txBody>
      </p:sp>
    </p:spTree>
    <p:extLst>
      <p:ext uri="{BB962C8B-B14F-4D97-AF65-F5344CB8AC3E}">
        <p14:creationId xmlns:p14="http://schemas.microsoft.com/office/powerpoint/2010/main" val="2219731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67EBD-300A-764F-92CC-CA9C34AC460F}"/>
              </a:ext>
            </a:extLst>
          </p:cNvPr>
          <p:cNvSpPr txBox="1"/>
          <p:nvPr/>
        </p:nvSpPr>
        <p:spPr>
          <a:xfrm>
            <a:off x="2911876" y="854391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Chryslers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377A6-981F-DB41-F200-41D0142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59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857C1-1264-4FCA-D620-97914AA8A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79" y="1475479"/>
            <a:ext cx="3801622" cy="285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A901A-4AEE-F8EF-BDB7-F0596BC842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792" y="2901088"/>
            <a:ext cx="4218558" cy="3163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C8E540-A669-3E51-206C-5E09CB93207C}"/>
              </a:ext>
            </a:extLst>
          </p:cNvPr>
          <p:cNvSpPr txBox="1"/>
          <p:nvPr/>
        </p:nvSpPr>
        <p:spPr>
          <a:xfrm>
            <a:off x="837948" y="4326696"/>
            <a:ext cx="1938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Plymouth Savoy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A7A7D-236B-F588-0A40-124B461FD865}"/>
              </a:ext>
            </a:extLst>
          </p:cNvPr>
          <p:cNvSpPr txBox="1"/>
          <p:nvPr/>
        </p:nvSpPr>
        <p:spPr>
          <a:xfrm>
            <a:off x="2228296" y="5535562"/>
            <a:ext cx="193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1942 Dodge ½ ton WC-4 weapons carrier</a:t>
            </a:r>
          </a:p>
        </p:txBody>
      </p:sp>
    </p:spTree>
    <p:extLst>
      <p:ext uri="{BB962C8B-B14F-4D97-AF65-F5344CB8AC3E}">
        <p14:creationId xmlns:p14="http://schemas.microsoft.com/office/powerpoint/2010/main" val="405243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82A6C-7500-D617-0810-22597B8DC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3"/>
          <a:stretch/>
        </p:blipFill>
        <p:spPr>
          <a:xfrm>
            <a:off x="736848" y="1442619"/>
            <a:ext cx="5370990" cy="4813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86F5C-38BC-CAAA-7043-DCF3EA0371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664" y="3886197"/>
            <a:ext cx="2944429" cy="2208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7B35CC-548B-860A-85D7-9C403776F156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93AEC-A64C-6409-08D2-79D4E96B163D}"/>
              </a:ext>
            </a:extLst>
          </p:cNvPr>
          <p:cNvSpPr txBox="1"/>
          <p:nvPr/>
        </p:nvSpPr>
        <p:spPr>
          <a:xfrm>
            <a:off x="6241002" y="1642369"/>
            <a:ext cx="206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1933 Twin Coach Delivery Truck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D42FD-F393-A50A-A9CE-F630746D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06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67EBD-300A-764F-92CC-CA9C34AC460F}"/>
              </a:ext>
            </a:extLst>
          </p:cNvPr>
          <p:cNvSpPr txBox="1"/>
          <p:nvPr/>
        </p:nvSpPr>
        <p:spPr>
          <a:xfrm>
            <a:off x="2911876" y="854391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Chryslers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66222-1347-53DE-79F2-AB2E0A66A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7" y="1248425"/>
            <a:ext cx="3831066" cy="28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E180B-DFD3-698E-DEC9-F0649B439A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51" y="3537023"/>
            <a:ext cx="2494625" cy="1870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5C50F-D4D1-E524-53A0-22497A2213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80692" y="1398317"/>
            <a:ext cx="3417162" cy="2562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A6E8AF-2DFE-DE2B-AC36-D7C1E324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233" y="3645045"/>
            <a:ext cx="3968319" cy="26045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2D724-8742-0EA8-EC7D-8159D6F7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FE7D1-1EB9-3EFC-E3A1-5ECBB351416C}"/>
              </a:ext>
            </a:extLst>
          </p:cNvPr>
          <p:cNvSpPr txBox="1"/>
          <p:nvPr/>
        </p:nvSpPr>
        <p:spPr>
          <a:xfrm>
            <a:off x="455394" y="5397783"/>
            <a:ext cx="2017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1961 Chrysler Town &amp; Country</a:t>
            </a:r>
          </a:p>
          <a:p>
            <a:pPr algn="l"/>
            <a:r>
              <a:rPr lang="en-US" sz="1400" dirty="0"/>
              <a:t>Wagons used 1960 body with 1961 front 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A3ECC-4B9C-792B-8B1F-AED1B4AAE8E2}"/>
              </a:ext>
            </a:extLst>
          </p:cNvPr>
          <p:cNvSpPr txBox="1"/>
          <p:nvPr/>
        </p:nvSpPr>
        <p:spPr>
          <a:xfrm>
            <a:off x="4900474" y="1039057"/>
            <a:ext cx="1207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1961 DeSoto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02B15-2772-34FF-117A-EB79DC5CD4FF}"/>
              </a:ext>
            </a:extLst>
          </p:cNvPr>
          <p:cNvSpPr txBox="1"/>
          <p:nvPr/>
        </p:nvSpPr>
        <p:spPr>
          <a:xfrm>
            <a:off x="4344164" y="3312566"/>
            <a:ext cx="158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1957 Dodge Royal </a:t>
            </a:r>
          </a:p>
        </p:txBody>
      </p:sp>
    </p:spTree>
    <p:extLst>
      <p:ext uri="{BB962C8B-B14F-4D97-AF65-F5344CB8AC3E}">
        <p14:creationId xmlns:p14="http://schemas.microsoft.com/office/powerpoint/2010/main" val="1460326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69DF2-81C9-E46C-F219-57943B1D4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2" y="1233996"/>
            <a:ext cx="4237608" cy="3178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F7FBB-2B1E-183B-14E8-2BE202596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10" y="3229252"/>
            <a:ext cx="1522522" cy="1262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03C36-C052-3F5C-7743-A1AEE0D2C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048" y="4157193"/>
            <a:ext cx="3355759" cy="2211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C87A5F-1F0E-680D-8CBE-C33941E1C252}"/>
              </a:ext>
            </a:extLst>
          </p:cNvPr>
          <p:cNvSpPr txBox="1"/>
          <p:nvPr/>
        </p:nvSpPr>
        <p:spPr>
          <a:xfrm>
            <a:off x="3784850" y="417776"/>
            <a:ext cx="245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7FA28-4F3A-D00F-523F-35123B37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30A22-7948-0DAA-26B5-FA61A07291DA}"/>
              </a:ext>
            </a:extLst>
          </p:cNvPr>
          <p:cNvSpPr txBox="1"/>
          <p:nvPr/>
        </p:nvSpPr>
        <p:spPr>
          <a:xfrm>
            <a:off x="458680" y="4539494"/>
            <a:ext cx="2630749" cy="31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1953 Packard with Ultramatic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CA6DC-72F1-08AD-8ABA-E5186F813AC8}"/>
              </a:ext>
            </a:extLst>
          </p:cNvPr>
          <p:cNvSpPr txBox="1"/>
          <p:nvPr/>
        </p:nvSpPr>
        <p:spPr>
          <a:xfrm>
            <a:off x="2076642" y="6151329"/>
            <a:ext cx="302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1941 Packard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4C9CC-3B5F-2800-58C7-F20BF992E9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380" y="1806751"/>
            <a:ext cx="4014371" cy="2634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4F68C1-4E22-A909-1F20-225CFE7284D9}"/>
              </a:ext>
            </a:extLst>
          </p:cNvPr>
          <p:cNvSpPr txBox="1"/>
          <p:nvPr/>
        </p:nvSpPr>
        <p:spPr>
          <a:xfrm>
            <a:off x="6134655" y="1436866"/>
            <a:ext cx="1621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1941 Packard 160</a:t>
            </a:r>
          </a:p>
        </p:txBody>
      </p:sp>
    </p:spTree>
    <p:extLst>
      <p:ext uri="{BB962C8B-B14F-4D97-AF65-F5344CB8AC3E}">
        <p14:creationId xmlns:p14="http://schemas.microsoft.com/office/powerpoint/2010/main" val="3262493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4C885-A97A-F65C-A481-481338040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9" y="1225118"/>
            <a:ext cx="5314765" cy="3986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299E1-531B-063A-C6C2-D6ECE3BA165C}"/>
              </a:ext>
            </a:extLst>
          </p:cNvPr>
          <p:cNvSpPr txBox="1"/>
          <p:nvPr/>
        </p:nvSpPr>
        <p:spPr>
          <a:xfrm>
            <a:off x="3444536" y="651847"/>
            <a:ext cx="26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Pontiac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017FF-98DB-04F3-4309-057CDC1601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781" y="4003830"/>
            <a:ext cx="2849732" cy="21372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D55A0-18E2-34A6-264F-3E1DCBE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46BE6-CC74-9998-3277-A8160B41B947}"/>
              </a:ext>
            </a:extLst>
          </p:cNvPr>
          <p:cNvSpPr txBox="1"/>
          <p:nvPr/>
        </p:nvSpPr>
        <p:spPr>
          <a:xfrm>
            <a:off x="6223247" y="1225118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1930 Oakland </a:t>
            </a:r>
          </a:p>
          <a:p>
            <a:pPr algn="l"/>
            <a:r>
              <a:rPr lang="en-US" sz="1400" dirty="0"/>
              <a:t>Replica of the Oakland that ran in the 1930 Indy 500</a:t>
            </a:r>
          </a:p>
          <a:p>
            <a:pPr algn="l"/>
            <a:r>
              <a:rPr lang="en-US" sz="1400" dirty="0"/>
              <a:t>Finished 11th</a:t>
            </a:r>
          </a:p>
          <a:p>
            <a:pPr algn="l"/>
            <a:r>
              <a:rPr lang="en-US" sz="1400" dirty="0"/>
              <a:t>V8 engine, 251 CID</a:t>
            </a:r>
          </a:p>
        </p:txBody>
      </p:sp>
    </p:spTree>
    <p:extLst>
      <p:ext uri="{BB962C8B-B14F-4D97-AF65-F5344CB8AC3E}">
        <p14:creationId xmlns:p14="http://schemas.microsoft.com/office/powerpoint/2010/main" val="4276281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2FCFD-A051-CC6F-95FD-FCFAD158C7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47" y="854145"/>
            <a:ext cx="3951004" cy="2963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98DB11-B182-020E-833E-DE897EEDA68D}"/>
              </a:ext>
            </a:extLst>
          </p:cNvPr>
          <p:cNvSpPr txBox="1"/>
          <p:nvPr/>
        </p:nvSpPr>
        <p:spPr>
          <a:xfrm>
            <a:off x="2982897" y="745724"/>
            <a:ext cx="300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Studebakers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5673A4-0B9D-0FB6-D5C7-743B974C8F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965" y="3261974"/>
            <a:ext cx="3237391" cy="24280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50E9A-E729-2903-5A86-08087054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</p:spPr>
        <p:txBody>
          <a:bodyPr/>
          <a:lstStyle/>
          <a:p>
            <a:fld id="{B96BC862-E090-4F54-A3F4-D6EEB8CBF4B2}" type="slidenum">
              <a:rPr lang="en-US" smtClean="0"/>
              <a:t>63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AF441-6FC9-4485-866B-8D7B2C8E1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91" y="4983454"/>
            <a:ext cx="1965111" cy="1241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770E9-6334-FFCA-42D8-AEFE2DA3D9FF}"/>
              </a:ext>
            </a:extLst>
          </p:cNvPr>
          <p:cNvSpPr txBox="1"/>
          <p:nvPr/>
        </p:nvSpPr>
        <p:spPr>
          <a:xfrm>
            <a:off x="4654669" y="569001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Studebaker Pinehurst 2 door station wagon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1B8BFE-AD5A-FBA2-4FB2-4524C63192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33" y="1205990"/>
            <a:ext cx="3566604" cy="3304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44C876-1BFE-3908-898B-306884208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647" y="4326405"/>
            <a:ext cx="2089022" cy="183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247A7D-7F37-125E-1ABE-3B9C8B3E7112}"/>
              </a:ext>
            </a:extLst>
          </p:cNvPr>
          <p:cNvSpPr txBox="1"/>
          <p:nvPr/>
        </p:nvSpPr>
        <p:spPr>
          <a:xfrm>
            <a:off x="649090" y="4642530"/>
            <a:ext cx="1766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1963 Studebaker Wagonaire</a:t>
            </a:r>
          </a:p>
          <a:p>
            <a:pPr algn="l"/>
            <a:r>
              <a:rPr lang="en-US" sz="1400" dirty="0"/>
              <a:t>TT emblem indicates rare limited slip differential</a:t>
            </a:r>
          </a:p>
        </p:txBody>
      </p:sp>
    </p:spTree>
    <p:extLst>
      <p:ext uri="{BB962C8B-B14F-4D97-AF65-F5344CB8AC3E}">
        <p14:creationId xmlns:p14="http://schemas.microsoft.com/office/powerpoint/2010/main" val="4073303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DB72C-A7CF-F0AD-F311-C8DF8F904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456" y="1765856"/>
            <a:ext cx="4885677" cy="3664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55FEE-4390-1C0A-94C0-05F24FA6A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744" y="2158322"/>
            <a:ext cx="4506606" cy="3981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C7A86-5F05-0B7E-C8BE-9526239C94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5059" y="1227231"/>
            <a:ext cx="1015887" cy="1428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19274-204F-DD24-3BAC-78136FE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5E88C-E473-6D1E-C1E6-08E15446C9E9}"/>
              </a:ext>
            </a:extLst>
          </p:cNvPr>
          <p:cNvSpPr txBox="1"/>
          <p:nvPr/>
        </p:nvSpPr>
        <p:spPr>
          <a:xfrm>
            <a:off x="4451504" y="854145"/>
            <a:ext cx="2507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1953 EMW 327</a:t>
            </a:r>
          </a:p>
          <a:p>
            <a:pPr algn="l"/>
            <a:r>
              <a:rPr lang="en-US" sz="1400" dirty="0"/>
              <a:t>Made from BMW pre-war tooling left in E. Germany</a:t>
            </a:r>
          </a:p>
          <a:p>
            <a:pPr algn="l"/>
            <a:r>
              <a:rPr lang="en-US" sz="1400" dirty="0"/>
              <a:t>Note emblem is red and white, not blue and white like a real BMW</a:t>
            </a:r>
          </a:p>
        </p:txBody>
      </p:sp>
    </p:spTree>
    <p:extLst>
      <p:ext uri="{BB962C8B-B14F-4D97-AF65-F5344CB8AC3E}">
        <p14:creationId xmlns:p14="http://schemas.microsoft.com/office/powerpoint/2010/main" val="1980940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D9826-E2D3-0666-B488-9CAFB3B27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36" y="1048356"/>
            <a:ext cx="4395741" cy="3506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8A840-AD0D-DAC6-841D-E25A35D12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3" y="4075359"/>
            <a:ext cx="2645546" cy="1984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D265D1-772F-A97B-EAF5-D4C72867B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850513" y="1531780"/>
            <a:ext cx="5386324" cy="3943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A3AD5-C7AF-5228-6961-E7DD2BEB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89750-F02A-FE6B-B658-8E8664B5CF83}"/>
              </a:ext>
            </a:extLst>
          </p:cNvPr>
          <p:cNvSpPr txBox="1"/>
          <p:nvPr/>
        </p:nvSpPr>
        <p:spPr>
          <a:xfrm>
            <a:off x="366203" y="6068400"/>
            <a:ext cx="277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1947 Hudson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C63BE-E58B-6A1C-DF2F-4275C05D5469}"/>
              </a:ext>
            </a:extLst>
          </p:cNvPr>
          <p:cNvSpPr txBox="1"/>
          <p:nvPr/>
        </p:nvSpPr>
        <p:spPr>
          <a:xfrm>
            <a:off x="6937344" y="496670"/>
            <a:ext cx="168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1934 Terraplane</a:t>
            </a:r>
          </a:p>
        </p:txBody>
      </p:sp>
    </p:spTree>
    <p:extLst>
      <p:ext uri="{BB962C8B-B14F-4D97-AF65-F5344CB8AC3E}">
        <p14:creationId xmlns:p14="http://schemas.microsoft.com/office/powerpoint/2010/main" val="11941568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2CE629-ADD1-3C33-895F-25EDB7CE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66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5ED47-A829-22FA-1428-EA625CB1B3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50" y="1236154"/>
            <a:ext cx="6826928" cy="51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C711C-97B6-06BB-CA77-917A8F3E24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31" y="1207362"/>
            <a:ext cx="4056913" cy="2898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CB7C0-9DDE-977D-5844-E106316325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00" y="3163904"/>
            <a:ext cx="4263500" cy="319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F349E-12F8-57F4-E7F8-6660C01F6A46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CFDC6-7D25-D87C-5067-9DC0CD90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3F07-C612-DF79-D794-956D0B1CA7F5}"/>
              </a:ext>
            </a:extLst>
          </p:cNvPr>
          <p:cNvSpPr txBox="1"/>
          <p:nvPr/>
        </p:nvSpPr>
        <p:spPr>
          <a:xfrm>
            <a:off x="554300" y="4172505"/>
            <a:ext cx="274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ca 1938 Alfa Romeo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524F2-D22C-64F1-8B8F-4BDC89E2BBDC}"/>
              </a:ext>
            </a:extLst>
          </p:cNvPr>
          <p:cNvSpPr txBox="1"/>
          <p:nvPr/>
        </p:nvSpPr>
        <p:spPr>
          <a:xfrm>
            <a:off x="6457950" y="2803957"/>
            <a:ext cx="251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1956 Messerschmitt  KR200</a:t>
            </a:r>
          </a:p>
        </p:txBody>
      </p:sp>
    </p:spTree>
    <p:extLst>
      <p:ext uri="{BB962C8B-B14F-4D97-AF65-F5344CB8AC3E}">
        <p14:creationId xmlns:p14="http://schemas.microsoft.com/office/powerpoint/2010/main" val="39880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FDE5-95C5-754F-E778-134E7426DE5E}"/>
              </a:ext>
            </a:extLst>
          </p:cNvPr>
          <p:cNvSpPr txBox="1">
            <a:spLocks/>
          </p:cNvSpPr>
          <p:nvPr/>
        </p:nvSpPr>
        <p:spPr>
          <a:xfrm>
            <a:off x="659167" y="651847"/>
            <a:ext cx="1835458" cy="4045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Hershey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C706A-3F86-8A85-DE0E-2E2427C2D6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7" y="1195527"/>
            <a:ext cx="4231688" cy="3173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F3B6E-4B0E-1D38-9A61-E86A3722C12F}"/>
              </a:ext>
            </a:extLst>
          </p:cNvPr>
          <p:cNvSpPr txBox="1"/>
          <p:nvPr/>
        </p:nvSpPr>
        <p:spPr>
          <a:xfrm>
            <a:off x="5317723" y="103823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8D6B3-594C-9255-66D2-E078B654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E68DE-D55C-94AB-E92A-7A1D5CEB272D}"/>
              </a:ext>
            </a:extLst>
          </p:cNvPr>
          <p:cNvSpPr txBox="1"/>
          <p:nvPr/>
        </p:nvSpPr>
        <p:spPr>
          <a:xfrm>
            <a:off x="659167" y="4369293"/>
            <a:ext cx="2909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1935 Auburn 851 Speedster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FBAC5-E382-DF06-80FD-6E3B0FA8E6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545" y="3034025"/>
            <a:ext cx="4231688" cy="3173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5CFFED-FCE3-79E1-A623-168B015073FE}"/>
              </a:ext>
            </a:extLst>
          </p:cNvPr>
          <p:cNvSpPr txBox="1"/>
          <p:nvPr/>
        </p:nvSpPr>
        <p:spPr>
          <a:xfrm>
            <a:off x="6214368" y="2654423"/>
            <a:ext cx="251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1928 Auburn 8-115 Speedster</a:t>
            </a:r>
          </a:p>
        </p:txBody>
      </p:sp>
    </p:spTree>
    <p:extLst>
      <p:ext uri="{BB962C8B-B14F-4D97-AF65-F5344CB8AC3E}">
        <p14:creationId xmlns:p14="http://schemas.microsoft.com/office/powerpoint/2010/main" val="257295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45E-8D1C-1AB3-92EC-D131A0A4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67" y="651847"/>
            <a:ext cx="1835458" cy="40459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Hershey 2022</a:t>
            </a:r>
          </a:p>
        </p:txBody>
      </p:sp>
      <p:pic>
        <p:nvPicPr>
          <p:cNvPr id="5" name="Picture 4" descr="An old car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E3EDC326-8BF3-4FE1-F9FE-2AEC2DED20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17" y="1222898"/>
            <a:ext cx="5613646" cy="4210235"/>
          </a:xfrm>
          <a:prstGeom prst="rect">
            <a:avLst/>
          </a:prstGeom>
        </p:spPr>
      </p:pic>
      <p:pic>
        <p:nvPicPr>
          <p:cNvPr id="7" name="Picture 6" descr="A close-up of a car engine&#10;&#10;Description automatically generated with medium confidence">
            <a:extLst>
              <a:ext uri="{FF2B5EF4-FFF2-40B4-BE49-F238E27FC236}">
                <a16:creationId xmlns:a16="http://schemas.microsoft.com/office/drawing/2014/main" id="{B807B2E9-AFED-CF99-837B-CBBF310014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85659" y="1711499"/>
            <a:ext cx="2694373" cy="2020780"/>
          </a:xfrm>
          <a:prstGeom prst="rect">
            <a:avLst/>
          </a:prstGeom>
        </p:spPr>
      </p:pic>
      <p:pic>
        <p:nvPicPr>
          <p:cNvPr id="9" name="Picture 8" descr="Close up of a car's headlight&#10;&#10;Description automatically generated with medium confidence">
            <a:extLst>
              <a:ext uri="{FF2B5EF4-FFF2-40B4-BE49-F238E27FC236}">
                <a16:creationId xmlns:a16="http://schemas.microsoft.com/office/drawing/2014/main" id="{F131812C-B36A-0FED-EE92-200E4755AD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45" y="4220878"/>
            <a:ext cx="2982897" cy="2237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A7C6B9-B6DE-3752-793D-C5B5215DE208}"/>
              </a:ext>
            </a:extLst>
          </p:cNvPr>
          <p:cNvSpPr txBox="1"/>
          <p:nvPr/>
        </p:nvSpPr>
        <p:spPr>
          <a:xfrm>
            <a:off x="5393186" y="571089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Cars of Hershey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06ED6-36DB-A331-1206-81D979BF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862-E090-4F54-A3F4-D6EEB8CBF4B2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3104D-3CC1-5218-F79C-9B511EC7FEED}"/>
              </a:ext>
            </a:extLst>
          </p:cNvPr>
          <p:cNvSpPr txBox="1"/>
          <p:nvPr/>
        </p:nvSpPr>
        <p:spPr>
          <a:xfrm>
            <a:off x="2494625" y="5503944"/>
            <a:ext cx="2849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1912 Winton 6</a:t>
            </a:r>
          </a:p>
          <a:p>
            <a:pPr algn="l"/>
            <a:r>
              <a:rPr lang="en-US" sz="1400" dirty="0"/>
              <a:t>Air cylinders mounted between spring and frame to improve ride, hydraulic damping incorporated</a:t>
            </a:r>
          </a:p>
        </p:txBody>
      </p:sp>
    </p:spTree>
    <p:extLst>
      <p:ext uri="{BB962C8B-B14F-4D97-AF65-F5344CB8AC3E}">
        <p14:creationId xmlns:p14="http://schemas.microsoft.com/office/powerpoint/2010/main" val="380016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1066</Words>
  <Application>Microsoft Office PowerPoint</Application>
  <PresentationFormat>On-screen Show (4:3)</PresentationFormat>
  <Paragraphs>345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Hershey 2022</vt:lpstr>
      <vt:lpstr>Hershey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PowerPoint Presentation</vt:lpstr>
      <vt:lpstr>PowerPoint Presentation</vt:lpstr>
      <vt:lpstr>Hershey 2022</vt:lpstr>
      <vt:lpstr>Hershey 2022</vt:lpstr>
      <vt:lpstr>Hershey 2022</vt:lpstr>
      <vt:lpstr>Hershey 2022</vt:lpstr>
      <vt:lpstr>PowerPoint Presentation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  <vt:lpstr>Hershey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Hershey 2022</dc:title>
  <dc:creator>bob</dc:creator>
  <cp:lastModifiedBy>bob elton</cp:lastModifiedBy>
  <cp:revision>80</cp:revision>
  <dcterms:created xsi:type="dcterms:W3CDTF">2022-12-03T00:10:06Z</dcterms:created>
  <dcterms:modified xsi:type="dcterms:W3CDTF">2022-12-27T17:32:03Z</dcterms:modified>
</cp:coreProperties>
</file>